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TT Rounds Condensed"/>
      <p:regular r:id="rId26"/>
    </p:embeddedFont>
    <p:embeddedFont>
      <p:font typeface="TT Rounds Condensed Bold"/>
      <p:regular r:id="rId27"/>
    </p:embeddedFont>
    <p:embeddedFont>
      <p:font typeface="TT Rounds Neue"/>
      <p:regular r:id="rId28"/>
    </p:embeddedFont>
    <p:embeddedFont>
      <p:font typeface="TT Rounds Neue Bold"/>
      <p:regular r:id="rId29"/>
    </p:embeddedFont>
    <p:embeddedFont>
      <p:font typeface="TT Rounds Neue Bold Italics"/>
      <p:regular r:id="rId30"/>
    </p:embeddedFont>
    <p:embeddedFont>
      <p:font typeface="TT Rounds Neue Italics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2.svg"/><Relationship Id="rId7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6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oi.org/10.3390/diagnostics1202024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svg"/><Relationship Id="rId3" Type="http://schemas.openxmlformats.org/officeDocument/2006/relationships/image" Target="../media/image30.svg"/><Relationship Id="rId7" Type="http://schemas.openxmlformats.org/officeDocument/2006/relationships/image" Target="../media/image18.svg"/><Relationship Id="rId12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2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2.jpeg"/><Relationship Id="rId7" Type="http://schemas.openxmlformats.org/officeDocument/2006/relationships/image" Target="../media/image18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4.jpeg"/><Relationship Id="rId7" Type="http://schemas.openxmlformats.org/officeDocument/2006/relationships/image" Target="../media/image56.sv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6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19935" y="-2611284"/>
            <a:ext cx="15623192" cy="15509568"/>
          </a:xfrm>
          <a:custGeom>
            <a:avLst/>
            <a:gdLst/>
            <a:ahLst/>
            <a:cxnLst/>
            <a:rect l="l" t="t" r="r" b="b"/>
            <a:pathLst>
              <a:path w="15623192" h="15509568">
                <a:moveTo>
                  <a:pt x="0" y="0"/>
                </a:moveTo>
                <a:lnTo>
                  <a:pt x="15623192" y="0"/>
                </a:lnTo>
                <a:lnTo>
                  <a:pt x="15623192" y="15509568"/>
                </a:lnTo>
                <a:lnTo>
                  <a:pt x="0" y="1550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3155" y="2083013"/>
            <a:ext cx="10742180" cy="11653252"/>
          </a:xfrm>
          <a:custGeom>
            <a:avLst/>
            <a:gdLst/>
            <a:ahLst/>
            <a:cxnLst/>
            <a:rect l="l" t="t" r="r" b="b"/>
            <a:pathLst>
              <a:path w="10742180" h="11653252">
                <a:moveTo>
                  <a:pt x="0" y="0"/>
                </a:moveTo>
                <a:lnTo>
                  <a:pt x="10742179" y="0"/>
                </a:lnTo>
                <a:lnTo>
                  <a:pt x="10742179" y="11653252"/>
                </a:lnTo>
                <a:lnTo>
                  <a:pt x="0" y="11653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5954">
            <a:off x="12600314" y="-925973"/>
            <a:ext cx="4337068" cy="2381445"/>
          </a:xfrm>
          <a:custGeom>
            <a:avLst/>
            <a:gdLst/>
            <a:ahLst/>
            <a:cxnLst/>
            <a:rect l="l" t="t" r="r" b="b"/>
            <a:pathLst>
              <a:path w="4337068" h="2381445">
                <a:moveTo>
                  <a:pt x="0" y="0"/>
                </a:moveTo>
                <a:lnTo>
                  <a:pt x="4337068" y="0"/>
                </a:lnTo>
                <a:lnTo>
                  <a:pt x="4337068" y="2381445"/>
                </a:lnTo>
                <a:lnTo>
                  <a:pt x="0" y="2381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76632" y="2780807"/>
            <a:ext cx="11241663" cy="364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spc="-65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Predicting Anemia with Health and Lifestyle Factors:</a:t>
            </a:r>
          </a:p>
          <a:p>
            <a:pPr algn="l">
              <a:lnSpc>
                <a:spcPts val="7150"/>
              </a:lnSpc>
            </a:pPr>
            <a:r>
              <a:rPr lang="en-US" sz="6500" b="1" spc="-65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 Comprehensive Analysis and Preventive Strategy using R </a:t>
            </a:r>
          </a:p>
        </p:txBody>
      </p:sp>
      <p:sp>
        <p:nvSpPr>
          <p:cNvPr id="6" name="Freeform 6"/>
          <p:cNvSpPr/>
          <p:nvPr/>
        </p:nvSpPr>
        <p:spPr>
          <a:xfrm rot="-9387507">
            <a:off x="4175204" y="8923342"/>
            <a:ext cx="5813856" cy="3541167"/>
          </a:xfrm>
          <a:custGeom>
            <a:avLst/>
            <a:gdLst/>
            <a:ahLst/>
            <a:cxnLst/>
            <a:rect l="l" t="t" r="r" b="b"/>
            <a:pathLst>
              <a:path w="5813856" h="3541167">
                <a:moveTo>
                  <a:pt x="0" y="0"/>
                </a:moveTo>
                <a:lnTo>
                  <a:pt x="5813856" y="0"/>
                </a:lnTo>
                <a:lnTo>
                  <a:pt x="5813856" y="3541166"/>
                </a:lnTo>
                <a:lnTo>
                  <a:pt x="0" y="35411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3138" y="-1252781"/>
            <a:ext cx="3086812" cy="3086812"/>
          </a:xfrm>
          <a:custGeom>
            <a:avLst/>
            <a:gdLst/>
            <a:ahLst/>
            <a:cxnLst/>
            <a:rect l="l" t="t" r="r" b="b"/>
            <a:pathLst>
              <a:path w="3086812" h="3086812">
                <a:moveTo>
                  <a:pt x="0" y="0"/>
                </a:moveTo>
                <a:lnTo>
                  <a:pt x="3086812" y="0"/>
                </a:lnTo>
                <a:lnTo>
                  <a:pt x="3086812" y="3086813"/>
                </a:lnTo>
                <a:lnTo>
                  <a:pt x="0" y="3086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59427" y="413400"/>
            <a:ext cx="2494887" cy="2218181"/>
          </a:xfrm>
          <a:custGeom>
            <a:avLst/>
            <a:gdLst/>
            <a:ahLst/>
            <a:cxnLst/>
            <a:rect l="l" t="t" r="r" b="b"/>
            <a:pathLst>
              <a:path w="2494887" h="2218181">
                <a:moveTo>
                  <a:pt x="0" y="0"/>
                </a:moveTo>
                <a:lnTo>
                  <a:pt x="2494887" y="0"/>
                </a:lnTo>
                <a:lnTo>
                  <a:pt x="2494887" y="2218181"/>
                </a:lnTo>
                <a:lnTo>
                  <a:pt x="0" y="2218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76632" y="6707604"/>
            <a:ext cx="7641810" cy="1855818"/>
            <a:chOff x="0" y="0"/>
            <a:chExt cx="13144360" cy="3192115"/>
          </a:xfrm>
        </p:grpSpPr>
        <p:sp>
          <p:nvSpPr>
            <p:cNvPr id="10" name="Freeform 10"/>
            <p:cNvSpPr/>
            <p:nvPr/>
          </p:nvSpPr>
          <p:spPr>
            <a:xfrm>
              <a:off x="-19558" y="-6477"/>
              <a:ext cx="13183223" cy="3212435"/>
            </a:xfrm>
            <a:custGeom>
              <a:avLst/>
              <a:gdLst/>
              <a:ahLst/>
              <a:cxnLst/>
              <a:rect l="l" t="t" r="r" b="b"/>
              <a:pathLst>
                <a:path w="13183223" h="3212435">
                  <a:moveTo>
                    <a:pt x="13154521" y="1831959"/>
                  </a:moveTo>
                  <a:cubicBezTo>
                    <a:pt x="13140042" y="2004665"/>
                    <a:pt x="13112483" y="2117568"/>
                    <a:pt x="13068287" y="2221454"/>
                  </a:cubicBezTo>
                  <a:cubicBezTo>
                    <a:pt x="13035649" y="2298035"/>
                    <a:pt x="12990563" y="2369409"/>
                    <a:pt x="12944971" y="2438878"/>
                  </a:cubicBezTo>
                  <a:cubicBezTo>
                    <a:pt x="12845657" y="2590389"/>
                    <a:pt x="12737707" y="2751425"/>
                    <a:pt x="12592418" y="2862550"/>
                  </a:cubicBezTo>
                  <a:cubicBezTo>
                    <a:pt x="12408903" y="3002758"/>
                    <a:pt x="12179668" y="3070195"/>
                    <a:pt x="11954243" y="3104231"/>
                  </a:cubicBezTo>
                  <a:cubicBezTo>
                    <a:pt x="11692877" y="3143728"/>
                    <a:pt x="11428210" y="3140807"/>
                    <a:pt x="11164558" y="3146776"/>
                  </a:cubicBezTo>
                  <a:cubicBezTo>
                    <a:pt x="10894048" y="3152999"/>
                    <a:pt x="10623918" y="3168874"/>
                    <a:pt x="10353789" y="3183479"/>
                  </a:cubicBezTo>
                  <a:cubicBezTo>
                    <a:pt x="2582291" y="3212435"/>
                    <a:pt x="1825117" y="3203037"/>
                    <a:pt x="1292479" y="3132806"/>
                  </a:cubicBezTo>
                  <a:cubicBezTo>
                    <a:pt x="841502" y="3073370"/>
                    <a:pt x="587502" y="2963007"/>
                    <a:pt x="286639" y="2601184"/>
                  </a:cubicBezTo>
                  <a:cubicBezTo>
                    <a:pt x="151130" y="2438243"/>
                    <a:pt x="54610" y="2241774"/>
                    <a:pt x="28702" y="2030192"/>
                  </a:cubicBezTo>
                  <a:cubicBezTo>
                    <a:pt x="0" y="1584077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6735212" y="7620"/>
                  </a:cubicBezTo>
                  <a:cubicBezTo>
                    <a:pt x="10486124" y="0"/>
                    <a:pt x="10811625" y="39624"/>
                    <a:pt x="11087468" y="32004"/>
                  </a:cubicBezTo>
                  <a:cubicBezTo>
                    <a:pt x="11351121" y="24765"/>
                    <a:pt x="11695926" y="42672"/>
                    <a:pt x="11958562" y="72771"/>
                  </a:cubicBezTo>
                  <a:cubicBezTo>
                    <a:pt x="12393663" y="122428"/>
                    <a:pt x="12640678" y="161163"/>
                    <a:pt x="12891758" y="540258"/>
                  </a:cubicBezTo>
                  <a:cubicBezTo>
                    <a:pt x="12955765" y="638302"/>
                    <a:pt x="13013042" y="740664"/>
                    <a:pt x="13058762" y="848614"/>
                  </a:cubicBezTo>
                  <a:cubicBezTo>
                    <a:pt x="13144996" y="1052957"/>
                    <a:pt x="13183223" y="1273937"/>
                    <a:pt x="13154521" y="1831959"/>
                  </a:cubicBezTo>
                  <a:close/>
                </a:path>
              </a:pathLst>
            </a:custGeom>
            <a:solidFill>
              <a:srgbClr val="F0BA7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11914" y="6964000"/>
            <a:ext cx="6819253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3499">
                <a:solidFill>
                  <a:srgbClr val="3F322B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KOUSHIK VISHNU D - 21MIA1054</a:t>
            </a:r>
          </a:p>
          <a:p>
            <a:pPr algn="l">
              <a:lnSpc>
                <a:spcPts val="3674"/>
              </a:lnSpc>
            </a:pPr>
            <a:r>
              <a:rPr lang="en-US" sz="3499">
                <a:solidFill>
                  <a:srgbClr val="3F322B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JANANI M - 21MIA1070</a:t>
            </a:r>
          </a:p>
          <a:p>
            <a:pPr algn="l">
              <a:lnSpc>
                <a:spcPts val="3674"/>
              </a:lnSpc>
            </a:pPr>
            <a:r>
              <a:rPr lang="en-US" sz="3499">
                <a:solidFill>
                  <a:srgbClr val="3F322B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VARSHINI B - 21MIA1058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91721">
            <a:off x="-1878228" y="7784632"/>
            <a:ext cx="5813856" cy="3541167"/>
          </a:xfrm>
          <a:custGeom>
            <a:avLst/>
            <a:gdLst/>
            <a:ahLst/>
            <a:cxnLst/>
            <a:rect l="l" t="t" r="r" b="b"/>
            <a:pathLst>
              <a:path w="5813856" h="3541167">
                <a:moveTo>
                  <a:pt x="0" y="0"/>
                </a:moveTo>
                <a:lnTo>
                  <a:pt x="5813856" y="0"/>
                </a:lnTo>
                <a:lnTo>
                  <a:pt x="5813856" y="3541167"/>
                </a:lnTo>
                <a:lnTo>
                  <a:pt x="0" y="3541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59084" y="8488114"/>
            <a:ext cx="2400433" cy="2134203"/>
          </a:xfrm>
          <a:custGeom>
            <a:avLst/>
            <a:gdLst/>
            <a:ahLst/>
            <a:cxnLst/>
            <a:rect l="l" t="t" r="r" b="b"/>
            <a:pathLst>
              <a:path w="2400433" h="2134203">
                <a:moveTo>
                  <a:pt x="0" y="0"/>
                </a:moveTo>
                <a:lnTo>
                  <a:pt x="2400432" y="0"/>
                </a:lnTo>
                <a:lnTo>
                  <a:pt x="2400432" y="2134203"/>
                </a:lnTo>
                <a:lnTo>
                  <a:pt x="0" y="2134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035535"/>
            <a:ext cx="16183942" cy="6222765"/>
            <a:chOff x="0" y="0"/>
            <a:chExt cx="38884626" cy="14951232"/>
          </a:xfrm>
        </p:grpSpPr>
        <p:sp>
          <p:nvSpPr>
            <p:cNvPr id="5" name="Freeform 5"/>
            <p:cNvSpPr/>
            <p:nvPr/>
          </p:nvSpPr>
          <p:spPr>
            <a:xfrm>
              <a:off x="-19304" y="-3175"/>
              <a:ext cx="38910915" cy="14958980"/>
            </a:xfrm>
            <a:custGeom>
              <a:avLst/>
              <a:gdLst/>
              <a:ahLst/>
              <a:cxnLst/>
              <a:rect l="l" t="t" r="r" b="b"/>
              <a:pathLst>
                <a:path w="38910915" h="14958980">
                  <a:moveTo>
                    <a:pt x="38886150" y="14375287"/>
                  </a:moveTo>
                  <a:cubicBezTo>
                    <a:pt x="38864434" y="14492635"/>
                    <a:pt x="38815665" y="14643892"/>
                    <a:pt x="38730321" y="14727585"/>
                  </a:cubicBezTo>
                  <a:cubicBezTo>
                    <a:pt x="38545027" y="14909195"/>
                    <a:pt x="38178888" y="14929134"/>
                    <a:pt x="37771852" y="14905766"/>
                  </a:cubicBezTo>
                  <a:cubicBezTo>
                    <a:pt x="37479498" y="14889003"/>
                    <a:pt x="37276298" y="14931929"/>
                    <a:pt x="36983435" y="14934723"/>
                  </a:cubicBezTo>
                  <a:cubicBezTo>
                    <a:pt x="36685240" y="14937516"/>
                    <a:pt x="36549604" y="14938786"/>
                    <a:pt x="36251282" y="14941579"/>
                  </a:cubicBezTo>
                  <a:cubicBezTo>
                    <a:pt x="23778331" y="14944375"/>
                    <a:pt x="2587498" y="14947168"/>
                    <a:pt x="2289302" y="14949962"/>
                  </a:cubicBezTo>
                  <a:cubicBezTo>
                    <a:pt x="1995678" y="14952757"/>
                    <a:pt x="1701800" y="14958980"/>
                    <a:pt x="1408303" y="14948311"/>
                  </a:cubicBezTo>
                  <a:cubicBezTo>
                    <a:pt x="1260348" y="14942978"/>
                    <a:pt x="1112393" y="14932944"/>
                    <a:pt x="965454" y="14915164"/>
                  </a:cubicBezTo>
                  <a:cubicBezTo>
                    <a:pt x="844931" y="14900559"/>
                    <a:pt x="723900" y="14882526"/>
                    <a:pt x="607949" y="14845823"/>
                  </a:cubicBezTo>
                  <a:cubicBezTo>
                    <a:pt x="501777" y="14812294"/>
                    <a:pt x="399542" y="14763018"/>
                    <a:pt x="315849" y="14688596"/>
                  </a:cubicBezTo>
                  <a:cubicBezTo>
                    <a:pt x="227203" y="14609730"/>
                    <a:pt x="170053" y="14504574"/>
                    <a:pt x="135636" y="14392052"/>
                  </a:cubicBezTo>
                  <a:cubicBezTo>
                    <a:pt x="98425" y="14270385"/>
                    <a:pt x="85852" y="14142496"/>
                    <a:pt x="71882" y="14016512"/>
                  </a:cubicBezTo>
                  <a:cubicBezTo>
                    <a:pt x="55626" y="13869828"/>
                    <a:pt x="40894" y="13723015"/>
                    <a:pt x="27813" y="13576077"/>
                  </a:cubicBezTo>
                  <a:cubicBezTo>
                    <a:pt x="14732" y="9670974"/>
                    <a:pt x="32004" y="8236900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14792377" y="18796"/>
                  </a:cubicBezTo>
                  <a:cubicBezTo>
                    <a:pt x="36151077" y="17526"/>
                    <a:pt x="36416636" y="10541"/>
                    <a:pt x="36682319" y="5334"/>
                  </a:cubicBezTo>
                  <a:cubicBezTo>
                    <a:pt x="36956004" y="0"/>
                    <a:pt x="37229690" y="5334"/>
                    <a:pt x="37503245" y="10160"/>
                  </a:cubicBezTo>
                  <a:cubicBezTo>
                    <a:pt x="37780360" y="14986"/>
                    <a:pt x="38056967" y="13208"/>
                    <a:pt x="38334082" y="9144"/>
                  </a:cubicBezTo>
                  <a:cubicBezTo>
                    <a:pt x="38522929" y="6350"/>
                    <a:pt x="38768421" y="30734"/>
                    <a:pt x="38852493" y="230505"/>
                  </a:cubicBezTo>
                  <a:cubicBezTo>
                    <a:pt x="38877134" y="289052"/>
                    <a:pt x="38883229" y="353060"/>
                    <a:pt x="38885006" y="415925"/>
                  </a:cubicBezTo>
                  <a:cubicBezTo>
                    <a:pt x="38887167" y="488442"/>
                    <a:pt x="38886786" y="561086"/>
                    <a:pt x="38887545" y="633603"/>
                  </a:cubicBezTo>
                  <a:cubicBezTo>
                    <a:pt x="38889071" y="781558"/>
                    <a:pt x="38854400" y="1194054"/>
                    <a:pt x="38856050" y="4471529"/>
                  </a:cubicBezTo>
                  <a:cubicBezTo>
                    <a:pt x="38859225" y="13637290"/>
                    <a:pt x="38898596" y="13670818"/>
                    <a:pt x="38901644" y="13968760"/>
                  </a:cubicBezTo>
                  <a:cubicBezTo>
                    <a:pt x="38903042" y="14103888"/>
                    <a:pt x="38910915" y="14241683"/>
                    <a:pt x="38886150" y="14375287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316266"/>
            <a:ext cx="1618394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b="1" spc="-75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9866" y="3392923"/>
            <a:ext cx="15561610" cy="547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Initial dataset:</a:t>
            </a:r>
            <a:r>
              <a:rPr lang="en-US" sz="2799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 15,757 rows. After removing null and empty values: 5,897 rows.</a:t>
            </a: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Gender distribution: </a:t>
            </a:r>
            <a:r>
              <a:rPr lang="en-US" sz="2799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Female: 699 cases, Male: 650 cases.</a:t>
            </a: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Age distribution: </a:t>
            </a:r>
            <a:r>
              <a:rPr lang="en-US" sz="2799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Highest observed presence in the 60+ group with 991 cases. Other age groups show lower counts, with the 50-60 group having 227 cases.</a:t>
            </a: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Correlation with Anaemia: </a:t>
            </a:r>
            <a:r>
              <a:rPr lang="en-US" sz="2799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Strong positive correlation with UREA (0.27) and Creatinine (0.26). Negative correlation with Haemoglobin (HB: -0.73), indicating low haemoglobin is a key factor for anaemia.</a:t>
            </a:r>
          </a:p>
          <a:p>
            <a:pPr marL="604519" lvl="1" indent="-302260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·Model Performance: Confusion Matrix shows perfect prediction with an accuracy of 100%. Sensitivity and Specificity both equal to 1, ensuring no false positives or negatives.</a:t>
            </a:r>
          </a:p>
          <a:p>
            <a:pPr marL="604519" lvl="1" indent="-302260" algn="just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Important Features: </a:t>
            </a:r>
            <a:r>
              <a:rPr lang="en-US" sz="2799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Haemoglobin (HB) has the highest feature importance with a MeanDecreaseGini of 1,356. Other significant contributors: UREA (60.01), Creatinine (59.52), and TLC (27.09).</a:t>
            </a:r>
          </a:p>
        </p:txBody>
      </p:sp>
      <p:sp>
        <p:nvSpPr>
          <p:cNvPr id="8" name="Freeform 8"/>
          <p:cNvSpPr/>
          <p:nvPr/>
        </p:nvSpPr>
        <p:spPr>
          <a:xfrm rot="822232">
            <a:off x="10439747" y="-2425010"/>
            <a:ext cx="5813856" cy="3541167"/>
          </a:xfrm>
          <a:custGeom>
            <a:avLst/>
            <a:gdLst/>
            <a:ahLst/>
            <a:cxnLst/>
            <a:rect l="l" t="t" r="r" b="b"/>
            <a:pathLst>
              <a:path w="5813856" h="3541167">
                <a:moveTo>
                  <a:pt x="0" y="0"/>
                </a:moveTo>
                <a:lnTo>
                  <a:pt x="5813856" y="0"/>
                </a:lnTo>
                <a:lnTo>
                  <a:pt x="5813856" y="3541166"/>
                </a:lnTo>
                <a:lnTo>
                  <a:pt x="0" y="35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562" y="-654427"/>
            <a:ext cx="2400433" cy="2134203"/>
          </a:xfrm>
          <a:custGeom>
            <a:avLst/>
            <a:gdLst/>
            <a:ahLst/>
            <a:cxnLst/>
            <a:rect l="l" t="t" r="r" b="b"/>
            <a:pathLst>
              <a:path w="2400433" h="2134203">
                <a:moveTo>
                  <a:pt x="0" y="0"/>
                </a:moveTo>
                <a:lnTo>
                  <a:pt x="2400433" y="0"/>
                </a:lnTo>
                <a:lnTo>
                  <a:pt x="2400433" y="2134203"/>
                </a:lnTo>
                <a:lnTo>
                  <a:pt x="0" y="2134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13363" y="4189626"/>
            <a:ext cx="7658100" cy="5453603"/>
          </a:xfrm>
          <a:custGeom>
            <a:avLst/>
            <a:gdLst/>
            <a:ahLst/>
            <a:cxnLst/>
            <a:rect l="l" t="t" r="r" b="b"/>
            <a:pathLst>
              <a:path w="8438791" h="6120936">
                <a:moveTo>
                  <a:pt x="0" y="0"/>
                </a:moveTo>
                <a:lnTo>
                  <a:pt x="8438791" y="0"/>
                </a:lnTo>
                <a:lnTo>
                  <a:pt x="8438791" y="6120936"/>
                </a:lnTo>
                <a:lnTo>
                  <a:pt x="0" y="6120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8630" y="4405041"/>
            <a:ext cx="6335523" cy="4786269"/>
          </a:xfrm>
          <a:custGeom>
            <a:avLst/>
            <a:gdLst/>
            <a:ahLst/>
            <a:cxnLst/>
            <a:rect l="l" t="t" r="r" b="b"/>
            <a:pathLst>
              <a:path w="6335523" h="4786269">
                <a:moveTo>
                  <a:pt x="0" y="0"/>
                </a:moveTo>
                <a:lnTo>
                  <a:pt x="6335523" y="0"/>
                </a:lnTo>
                <a:lnTo>
                  <a:pt x="6335523" y="4786270"/>
                </a:lnTo>
                <a:lnTo>
                  <a:pt x="0" y="4786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4739" t="-2465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7844" y="1162050"/>
            <a:ext cx="14692312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 b="1" spc="-7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1). SDG 3: </a:t>
            </a:r>
            <a:r>
              <a:rPr lang="en-US" sz="7500" b="1" spc="-75">
                <a:solidFill>
                  <a:srgbClr val="A0325B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Good Health</a:t>
            </a:r>
            <a:r>
              <a:rPr lang="en-US" sz="7500" b="1" spc="-7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and </a:t>
            </a:r>
            <a:r>
              <a:rPr lang="en-US" sz="7500" b="1" spc="-75">
                <a:solidFill>
                  <a:srgbClr val="00BF63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Well-being</a:t>
            </a:r>
            <a:r>
              <a:rPr lang="en-US" sz="7500" b="1" spc="-7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 </a:t>
            </a:r>
          </a:p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 b="1" spc="-75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2). SDG 2: </a:t>
            </a:r>
            <a:r>
              <a:rPr lang="en-US" sz="7500" b="1" spc="-75">
                <a:solidFill>
                  <a:srgbClr val="A0325B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Zero Hunger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560626"/>
            <a:ext cx="18288000" cy="145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Predicting </a:t>
            </a:r>
            <a:r>
              <a:rPr lang="en-US" sz="5699" b="1" spc="-56" dirty="0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Anemia</a:t>
            </a: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with Health and Lifestyle Factors:</a:t>
            </a:r>
          </a:p>
          <a:p>
            <a:pPr algn="ctr">
              <a:lnSpc>
                <a:spcPts val="5699"/>
              </a:lnSpc>
              <a:spcBef>
                <a:spcPct val="0"/>
              </a:spcBef>
            </a:pP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 Comprehensive Analysis and </a:t>
            </a:r>
            <a:r>
              <a:rPr lang="en-US" sz="5699" b="1" spc="-56" dirty="0">
                <a:solidFill>
                  <a:srgbClr val="00BF63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Preventive Strategy </a:t>
            </a: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using 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7568" y="4400039"/>
            <a:ext cx="10152864" cy="4316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5699" b="1" spc="-56" dirty="0">
                <a:solidFill>
                  <a:srgbClr val="FF66C4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Health</a:t>
            </a:r>
            <a:r>
              <a:rPr lang="en-US" sz="5699" b="1" spc="-56" dirty="0">
                <a:solidFill>
                  <a:srgbClr val="E6C078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</a:t>
            </a: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and </a:t>
            </a:r>
            <a:r>
              <a:rPr lang="en-US" sz="5699" b="1" spc="-56" dirty="0">
                <a:solidFill>
                  <a:srgbClr val="84653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lifestyle</a:t>
            </a:r>
            <a:r>
              <a:rPr lang="en-US" sz="5699" b="1" spc="-56" dirty="0">
                <a:solidFill>
                  <a:srgbClr val="FFF8E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</a:t>
            </a: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Features : 21</a:t>
            </a:r>
          </a:p>
          <a:p>
            <a:pPr algn="ctr">
              <a:lnSpc>
                <a:spcPts val="5699"/>
              </a:lnSpc>
            </a:pPr>
            <a:endParaRPr lang="en-US" sz="5699" b="1" spc="-56" dirty="0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ctr">
              <a:lnSpc>
                <a:spcPts val="5699"/>
              </a:lnSpc>
            </a:pPr>
            <a:r>
              <a:rPr lang="en-US" sz="5699" b="1" spc="-56" dirty="0">
                <a:solidFill>
                  <a:srgbClr val="A0325B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Goal:</a:t>
            </a: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</a:t>
            </a:r>
          </a:p>
          <a:p>
            <a:pPr algn="ctr">
              <a:lnSpc>
                <a:spcPts val="5699"/>
              </a:lnSpc>
            </a:pPr>
            <a:r>
              <a:rPr lang="en-US" sz="5699" b="1" spc="-56" dirty="0">
                <a:solidFill>
                  <a:srgbClr val="0097B2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reduce</a:t>
            </a: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features</a:t>
            </a:r>
          </a:p>
          <a:p>
            <a:pPr algn="ctr">
              <a:lnSpc>
                <a:spcPts val="5699"/>
              </a:lnSpc>
            </a:pP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predict </a:t>
            </a:r>
            <a:r>
              <a:rPr lang="en-US" sz="5699" b="1" spc="-56" dirty="0">
                <a:solidFill>
                  <a:srgbClr val="FF3131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anemia</a:t>
            </a:r>
          </a:p>
          <a:p>
            <a:pPr algn="ctr">
              <a:lnSpc>
                <a:spcPts val="5699"/>
              </a:lnSpc>
              <a:spcBef>
                <a:spcPct val="0"/>
              </a:spcBef>
            </a:pP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recommend </a:t>
            </a:r>
            <a:r>
              <a:rPr lang="en-US" sz="5699" b="1" spc="-56" dirty="0">
                <a:solidFill>
                  <a:srgbClr val="FF914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wellness</a:t>
            </a:r>
            <a:r>
              <a:rPr lang="en-US" sz="5699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strategies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2FDF8-448B-0B2F-FB28-565DC30C1EB8}"/>
              </a:ext>
            </a:extLst>
          </p:cNvPr>
          <p:cNvSpPr txBox="1"/>
          <p:nvPr/>
        </p:nvSpPr>
        <p:spPr>
          <a:xfrm>
            <a:off x="4471197" y="394333"/>
            <a:ext cx="9335728" cy="775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4000" b="1" spc="-56" dirty="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Review - 3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17970"/>
            <a:ext cx="7455238" cy="8840674"/>
          </a:xfrm>
          <a:custGeom>
            <a:avLst/>
            <a:gdLst/>
            <a:ahLst/>
            <a:cxnLst/>
            <a:rect l="l" t="t" r="r" b="b"/>
            <a:pathLst>
              <a:path w="7455238" h="8840674">
                <a:moveTo>
                  <a:pt x="0" y="0"/>
                </a:moveTo>
                <a:lnTo>
                  <a:pt x="7455238" y="0"/>
                </a:lnTo>
                <a:lnTo>
                  <a:pt x="7455238" y="8840674"/>
                </a:lnTo>
                <a:lnTo>
                  <a:pt x="0" y="8840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742" r="-774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29975" y="541429"/>
            <a:ext cx="6920143" cy="3935974"/>
          </a:xfrm>
          <a:custGeom>
            <a:avLst/>
            <a:gdLst/>
            <a:ahLst/>
            <a:cxnLst/>
            <a:rect l="l" t="t" r="r" b="b"/>
            <a:pathLst>
              <a:path w="6920143" h="3935974">
                <a:moveTo>
                  <a:pt x="0" y="0"/>
                </a:moveTo>
                <a:lnTo>
                  <a:pt x="6920143" y="0"/>
                </a:lnTo>
                <a:lnTo>
                  <a:pt x="6920143" y="3935974"/>
                </a:lnTo>
                <a:lnTo>
                  <a:pt x="0" y="3935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38" t="-1669" b="-166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40787" y="4815203"/>
            <a:ext cx="6098518" cy="5255781"/>
          </a:xfrm>
          <a:custGeom>
            <a:avLst/>
            <a:gdLst/>
            <a:ahLst/>
            <a:cxnLst/>
            <a:rect l="l" t="t" r="r" b="b"/>
            <a:pathLst>
              <a:path w="6098518" h="5255781">
                <a:moveTo>
                  <a:pt x="0" y="0"/>
                </a:moveTo>
                <a:lnTo>
                  <a:pt x="6098519" y="0"/>
                </a:lnTo>
                <a:lnTo>
                  <a:pt x="6098519" y="5255781"/>
                </a:lnTo>
                <a:lnTo>
                  <a:pt x="0" y="52557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5221" y="1532051"/>
            <a:ext cx="8077558" cy="63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Identified</a:t>
            </a:r>
            <a:r>
              <a:rPr lang="en-US" sz="4787" b="1" spc="-47">
                <a:solidFill>
                  <a:srgbClr val="FF3131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features 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with essential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81424" y="3094725"/>
            <a:ext cx="3125153" cy="483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AGE</a:t>
            </a:r>
          </a:p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CF5784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GENDER</a:t>
            </a:r>
          </a:p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HB</a:t>
            </a:r>
          </a:p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F0BA7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TLC</a:t>
            </a:r>
          </a:p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PLATELETS </a:t>
            </a:r>
          </a:p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GLUCOSE</a:t>
            </a:r>
          </a:p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UREA</a:t>
            </a:r>
          </a:p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84653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CREATININE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057897"/>
            <a:ext cx="18288000" cy="1836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Hemoglobin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having </a:t>
            </a:r>
            <a:r>
              <a:rPr lang="en-US" sz="4787" b="1" spc="-47">
                <a:solidFill>
                  <a:srgbClr val="CF5784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strong negative correlation 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with -0.73 and models including random forest and decision tree predicts anaemia with </a:t>
            </a:r>
            <a:r>
              <a:rPr lang="en-US" sz="4787" b="1" spc="-47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100 %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accuracy !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33314" y="5893296"/>
            <a:ext cx="13021371" cy="1836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What if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, if we want to predict anaemia when we </a:t>
            </a:r>
            <a:r>
              <a:rPr lang="en-US" sz="4787" b="1" spc="-47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dont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</a:t>
            </a:r>
            <a:r>
              <a:rPr lang="en-US" sz="4787" b="1" spc="-47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have the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</a:t>
            </a:r>
            <a:r>
              <a:rPr lang="en-US" sz="4787" b="1" spc="-47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measure of hemoglobin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and with other health factors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935944" y="3207006"/>
          <a:ext cx="10416110" cy="6771502"/>
        </p:xfrm>
        <a:graphic>
          <a:graphicData uri="http://schemas.openxmlformats.org/drawingml/2006/table">
            <a:tbl>
              <a:tblPr/>
              <a:tblGrid>
                <a:gridCol w="2083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8588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Model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Accuracy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Precision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Recall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F1score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096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Random Forest with hb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99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99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100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99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606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Random Forest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82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83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95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89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8606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Logistic Regression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78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79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97.2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87.22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8606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Decision Tree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77.67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79.36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96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86.9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6845690" y="749614"/>
            <a:ext cx="4596621" cy="64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Evaluation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3302" y="2048758"/>
            <a:ext cx="14981396" cy="63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Models used: </a:t>
            </a:r>
            <a:r>
              <a:rPr lang="en-US" sz="4787" b="1" spc="-47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Random forest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, </a:t>
            </a:r>
            <a:r>
              <a:rPr lang="en-US" sz="4787" b="1" spc="-47">
                <a:solidFill>
                  <a:srgbClr val="FF914D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logistic regression</a:t>
            </a:r>
            <a:r>
              <a:rPr lang="en-US" sz="4787" b="1" spc="-47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, </a:t>
            </a:r>
            <a:r>
              <a:rPr lang="en-US" sz="4787" b="1" spc="-47">
                <a:solidFill>
                  <a:srgbClr val="00BF63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decision tree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630" y="2658209"/>
            <a:ext cx="7383851" cy="6600091"/>
          </a:xfrm>
          <a:custGeom>
            <a:avLst/>
            <a:gdLst/>
            <a:ahLst/>
            <a:cxnLst/>
            <a:rect l="l" t="t" r="r" b="b"/>
            <a:pathLst>
              <a:path w="7383851" h="6600091">
                <a:moveTo>
                  <a:pt x="0" y="0"/>
                </a:moveTo>
                <a:lnTo>
                  <a:pt x="7383852" y="0"/>
                </a:lnTo>
                <a:lnTo>
                  <a:pt x="7383852" y="6600091"/>
                </a:lnTo>
                <a:lnTo>
                  <a:pt x="0" y="66000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34365" y="4649816"/>
            <a:ext cx="10018456" cy="2616877"/>
          </a:xfrm>
          <a:custGeom>
            <a:avLst/>
            <a:gdLst/>
            <a:ahLst/>
            <a:cxnLst/>
            <a:rect l="l" t="t" r="r" b="b"/>
            <a:pathLst>
              <a:path w="10018456" h="2616877">
                <a:moveTo>
                  <a:pt x="0" y="0"/>
                </a:moveTo>
                <a:lnTo>
                  <a:pt x="10018456" y="0"/>
                </a:lnTo>
                <a:lnTo>
                  <a:pt x="10018456" y="2616877"/>
                </a:lnTo>
                <a:lnTo>
                  <a:pt x="0" y="2616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74608" y="1532051"/>
            <a:ext cx="4707791" cy="623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4787" b="1" spc="-47" dirty="0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Recommendations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771827" y="2835319"/>
          <a:ext cx="7315200" cy="396283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863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709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Linear Reg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0.0191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119.444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127.0201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16134.1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709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Ploy Reg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8.166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9.1515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83.75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862820" y="3080560"/>
            <a:ext cx="6104611" cy="3472347"/>
          </a:xfrm>
          <a:custGeom>
            <a:avLst/>
            <a:gdLst/>
            <a:ahLst/>
            <a:cxnLst/>
            <a:rect l="l" t="t" r="r" b="b"/>
            <a:pathLst>
              <a:path w="6104611" h="3472347">
                <a:moveTo>
                  <a:pt x="0" y="0"/>
                </a:moveTo>
                <a:lnTo>
                  <a:pt x="6104611" y="0"/>
                </a:lnTo>
                <a:lnTo>
                  <a:pt x="6104611" y="3472347"/>
                </a:lnTo>
                <a:lnTo>
                  <a:pt x="0" y="34723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63597" y="1149498"/>
            <a:ext cx="9557147" cy="69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0"/>
              </a:lnSpc>
              <a:spcBef>
                <a:spcPct val="0"/>
              </a:spcBef>
            </a:pPr>
            <a:r>
              <a:rPr lang="en-US" sz="5270" b="1" spc="-52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Forecasting:</a:t>
            </a:r>
            <a:r>
              <a:rPr lang="en-US" sz="5270" b="1" spc="-5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With the </a:t>
            </a:r>
            <a:r>
              <a:rPr lang="en-US" sz="5270" b="1" spc="-52">
                <a:solidFill>
                  <a:srgbClr val="00BF63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same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35739" y="7334246"/>
            <a:ext cx="3285885" cy="218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849" b="1" spc="-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input: year</a:t>
            </a:r>
          </a:p>
          <a:p>
            <a:pPr algn="ctr">
              <a:lnSpc>
                <a:spcPts val="2849"/>
              </a:lnSpc>
            </a:pPr>
            <a:r>
              <a:rPr lang="en-US" sz="2849" b="1" spc="-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output: no. of people having anaemia</a:t>
            </a:r>
          </a:p>
          <a:p>
            <a:pPr algn="ctr">
              <a:lnSpc>
                <a:spcPts val="2849"/>
              </a:lnSpc>
            </a:pPr>
            <a:endParaRPr lang="en-US" sz="2849" b="1" spc="-28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ctr">
              <a:lnSpc>
                <a:spcPts val="2849"/>
              </a:lnSpc>
            </a:pPr>
            <a:r>
              <a:rPr lang="en-US" sz="2849" b="1" spc="-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year available in data</a:t>
            </a:r>
          </a:p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849" b="1" spc="-28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2017 to 2019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9161" y="7596584"/>
            <a:ext cx="11557566" cy="166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  <a:spcBef>
                <a:spcPct val="0"/>
              </a:spcBef>
            </a:pPr>
            <a:r>
              <a:rPr lang="en-US" sz="3263" b="1" spc="-3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While the error metrics (R², MAE, RMSE) show excellent fit on the training data, the model extrapolates poorly beyond the training period, producing negative predictions for future years. This suggests overfitting,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406849" y="3281694"/>
          <a:ext cx="8330405" cy="5150158"/>
        </p:xfrm>
        <a:graphic>
          <a:graphicData uri="http://schemas.openxmlformats.org/drawingml/2006/table">
            <a:tbl>
              <a:tblPr/>
              <a:tblGrid>
                <a:gridCol w="1666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6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6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058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058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Arima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0.983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0.35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840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Linear Reg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-14.652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1.21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1.29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1.65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058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Poly Reg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0.907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4231481" y="1123950"/>
            <a:ext cx="9825038" cy="141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7"/>
              </a:lnSpc>
              <a:spcBef>
                <a:spcPct val="0"/>
              </a:spcBef>
            </a:pPr>
            <a:r>
              <a:rPr lang="en-US" sz="5427" b="1" spc="-54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Forecasting: </a:t>
            </a:r>
            <a:r>
              <a:rPr lang="en-US" sz="5427" b="1" spc="-5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with different dataset:</a:t>
            </a:r>
          </a:p>
          <a:p>
            <a:pPr algn="ctr">
              <a:lnSpc>
                <a:spcPts val="5427"/>
              </a:lnSpc>
              <a:spcBef>
                <a:spcPct val="0"/>
              </a:spcBef>
            </a:pPr>
            <a:r>
              <a:rPr lang="en-US" sz="5427" b="1" spc="-54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Anaemia</a:t>
            </a:r>
            <a:r>
              <a:rPr lang="en-US" sz="5427" b="1" spc="-5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in </a:t>
            </a:r>
            <a:r>
              <a:rPr lang="en-US" sz="5427" b="1" spc="-54">
                <a:solidFill>
                  <a:srgbClr val="00BF63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Pregnant</a:t>
            </a:r>
            <a:r>
              <a:rPr lang="en-US" sz="5427" b="1" spc="-5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Women: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8464" y="3675336"/>
            <a:ext cx="3985781" cy="442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input: year and country</a:t>
            </a:r>
          </a:p>
          <a:p>
            <a:pPr algn="ctr">
              <a:lnSpc>
                <a:spcPts val="3456"/>
              </a:lnSpc>
            </a:pPr>
            <a:endParaRPr lang="en-US" sz="3456" b="1" spc="-34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ctr">
              <a:lnSpc>
                <a:spcPts val="3456"/>
              </a:lnSpc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output: % of people having anaemia</a:t>
            </a:r>
          </a:p>
          <a:p>
            <a:pPr algn="ctr">
              <a:lnSpc>
                <a:spcPts val="3456"/>
              </a:lnSpc>
            </a:pPr>
            <a:endParaRPr lang="en-US" sz="3456" b="1" spc="-34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ctr">
              <a:lnSpc>
                <a:spcPts val="3456"/>
              </a:lnSpc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year available in data</a:t>
            </a:r>
          </a:p>
          <a:p>
            <a:pPr algn="ctr">
              <a:lnSpc>
                <a:spcPts val="3456"/>
              </a:lnSpc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2000 to 2019</a:t>
            </a:r>
          </a:p>
          <a:p>
            <a:pPr algn="ctr">
              <a:lnSpc>
                <a:spcPts val="3456"/>
              </a:lnSpc>
            </a:pPr>
            <a:endParaRPr lang="en-US" sz="3456" b="1" spc="-34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no. of countries - 237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9116">
            <a:off x="12806422" y="-853543"/>
            <a:ext cx="6855852" cy="3764486"/>
          </a:xfrm>
          <a:custGeom>
            <a:avLst/>
            <a:gdLst/>
            <a:ahLst/>
            <a:cxnLst/>
            <a:rect l="l" t="t" r="r" b="b"/>
            <a:pathLst>
              <a:path w="6855852" h="3764486">
                <a:moveTo>
                  <a:pt x="0" y="0"/>
                </a:moveTo>
                <a:lnTo>
                  <a:pt x="6855852" y="0"/>
                </a:lnTo>
                <a:lnTo>
                  <a:pt x="6855852" y="3764486"/>
                </a:lnTo>
                <a:lnTo>
                  <a:pt x="0" y="376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023158">
            <a:off x="-882717" y="7776843"/>
            <a:ext cx="6855852" cy="3764486"/>
          </a:xfrm>
          <a:custGeom>
            <a:avLst/>
            <a:gdLst/>
            <a:ahLst/>
            <a:cxnLst/>
            <a:rect l="l" t="t" r="r" b="b"/>
            <a:pathLst>
              <a:path w="6855852" h="3764486">
                <a:moveTo>
                  <a:pt x="0" y="0"/>
                </a:moveTo>
                <a:lnTo>
                  <a:pt x="6855852" y="0"/>
                </a:lnTo>
                <a:lnTo>
                  <a:pt x="6855852" y="3764486"/>
                </a:lnTo>
                <a:lnTo>
                  <a:pt x="0" y="376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98659" y="2265654"/>
            <a:ext cx="2105643" cy="1872108"/>
          </a:xfrm>
          <a:custGeom>
            <a:avLst/>
            <a:gdLst/>
            <a:ahLst/>
            <a:cxnLst/>
            <a:rect l="l" t="t" r="r" b="b"/>
            <a:pathLst>
              <a:path w="2105643" h="1872108">
                <a:moveTo>
                  <a:pt x="0" y="0"/>
                </a:moveTo>
                <a:lnTo>
                  <a:pt x="2105643" y="0"/>
                </a:lnTo>
                <a:lnTo>
                  <a:pt x="2105643" y="1872108"/>
                </a:lnTo>
                <a:lnTo>
                  <a:pt x="0" y="1872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52158" y="1028700"/>
            <a:ext cx="15783684" cy="8229600"/>
            <a:chOff x="0" y="0"/>
            <a:chExt cx="11582253" cy="6038977"/>
          </a:xfrm>
        </p:grpSpPr>
        <p:sp>
          <p:nvSpPr>
            <p:cNvPr id="6" name="Freeform 6"/>
            <p:cNvSpPr/>
            <p:nvPr/>
          </p:nvSpPr>
          <p:spPr>
            <a:xfrm>
              <a:off x="-50165" y="-508"/>
              <a:ext cx="11646642" cy="6042406"/>
            </a:xfrm>
            <a:custGeom>
              <a:avLst/>
              <a:gdLst/>
              <a:ahLst/>
              <a:cxnLst/>
              <a:rect l="l" t="t" r="r" b="b"/>
              <a:pathLst>
                <a:path w="11646642" h="6042406">
                  <a:moveTo>
                    <a:pt x="11628227" y="4835906"/>
                  </a:moveTo>
                  <a:cubicBezTo>
                    <a:pt x="11614510" y="5141214"/>
                    <a:pt x="11574632" y="5478907"/>
                    <a:pt x="11364574" y="5718175"/>
                  </a:cubicBezTo>
                  <a:cubicBezTo>
                    <a:pt x="11281897" y="5812409"/>
                    <a:pt x="11174582" y="5881116"/>
                    <a:pt x="11056345" y="5921502"/>
                  </a:cubicBezTo>
                  <a:cubicBezTo>
                    <a:pt x="10945220" y="5959475"/>
                    <a:pt x="10829269" y="5967476"/>
                    <a:pt x="10712937" y="5974842"/>
                  </a:cubicBezTo>
                  <a:cubicBezTo>
                    <a:pt x="10458556" y="5990971"/>
                    <a:pt x="10203921" y="6005957"/>
                    <a:pt x="9949286" y="6017895"/>
                  </a:cubicBezTo>
                  <a:cubicBezTo>
                    <a:pt x="9510789" y="6031738"/>
                    <a:pt x="8326351" y="6042406"/>
                    <a:pt x="7140897" y="6038469"/>
                  </a:cubicBezTo>
                  <a:cubicBezTo>
                    <a:pt x="6065659" y="6034913"/>
                    <a:pt x="4990928" y="6023610"/>
                    <a:pt x="3915689" y="6018149"/>
                  </a:cubicBezTo>
                  <a:cubicBezTo>
                    <a:pt x="3167542" y="6014339"/>
                    <a:pt x="2419396" y="6010402"/>
                    <a:pt x="1903222" y="6012815"/>
                  </a:cubicBezTo>
                  <a:cubicBezTo>
                    <a:pt x="1724279" y="6015101"/>
                    <a:pt x="1545209" y="6019165"/>
                    <a:pt x="1366266" y="6013196"/>
                  </a:cubicBezTo>
                  <a:cubicBezTo>
                    <a:pt x="1203325" y="6007735"/>
                    <a:pt x="1034288" y="5998083"/>
                    <a:pt x="877824" y="5948553"/>
                  </a:cubicBezTo>
                  <a:cubicBezTo>
                    <a:pt x="717296" y="5897753"/>
                    <a:pt x="571881" y="5804281"/>
                    <a:pt x="459994" y="5678297"/>
                  </a:cubicBezTo>
                  <a:cubicBezTo>
                    <a:pt x="340233" y="5543550"/>
                    <a:pt x="253238" y="5374132"/>
                    <a:pt x="219710" y="5196713"/>
                  </a:cubicBezTo>
                  <a:cubicBezTo>
                    <a:pt x="199390" y="5089271"/>
                    <a:pt x="195072" y="4979670"/>
                    <a:pt x="194056" y="4870577"/>
                  </a:cubicBezTo>
                  <a:cubicBezTo>
                    <a:pt x="192913" y="4755388"/>
                    <a:pt x="193040" y="4640072"/>
                    <a:pt x="191897" y="4524883"/>
                  </a:cubicBezTo>
                  <a:cubicBezTo>
                    <a:pt x="187452" y="4049522"/>
                    <a:pt x="175260" y="3574288"/>
                    <a:pt x="155702" y="3099308"/>
                  </a:cubicBezTo>
                  <a:cubicBezTo>
                    <a:pt x="136144" y="2626360"/>
                    <a:pt x="109093" y="2153539"/>
                    <a:pt x="74549" y="1681480"/>
                  </a:cubicBezTo>
                  <a:cubicBezTo>
                    <a:pt x="44196" y="1265682"/>
                    <a:pt x="0" y="810641"/>
                    <a:pt x="237109" y="441960"/>
                  </a:cubicBezTo>
                  <a:cubicBezTo>
                    <a:pt x="339471" y="282829"/>
                    <a:pt x="486918" y="164719"/>
                    <a:pt x="666496" y="104267"/>
                  </a:cubicBezTo>
                  <a:cubicBezTo>
                    <a:pt x="830072" y="49149"/>
                    <a:pt x="1005459" y="40513"/>
                    <a:pt x="1177290" y="49403"/>
                  </a:cubicBezTo>
                  <a:cubicBezTo>
                    <a:pt x="1276223" y="42926"/>
                    <a:pt x="1375029" y="37084"/>
                    <a:pt x="1474089" y="32004"/>
                  </a:cubicBezTo>
                  <a:cubicBezTo>
                    <a:pt x="1897380" y="10287"/>
                    <a:pt x="3342771" y="1016"/>
                    <a:pt x="5037656" y="508"/>
                  </a:cubicBezTo>
                  <a:cubicBezTo>
                    <a:pt x="6770126" y="0"/>
                    <a:pt x="8502596" y="8509"/>
                    <a:pt x="9834224" y="20447"/>
                  </a:cubicBezTo>
                  <a:cubicBezTo>
                    <a:pt x="10062697" y="26797"/>
                    <a:pt x="10291044" y="34036"/>
                    <a:pt x="10519517" y="41783"/>
                  </a:cubicBezTo>
                  <a:cubicBezTo>
                    <a:pt x="10625816" y="45339"/>
                    <a:pt x="10732877" y="45339"/>
                    <a:pt x="10838413" y="60325"/>
                  </a:cubicBezTo>
                  <a:cubicBezTo>
                    <a:pt x="10930488" y="73406"/>
                    <a:pt x="11020785" y="97409"/>
                    <a:pt x="11106510" y="133604"/>
                  </a:cubicBezTo>
                  <a:cubicBezTo>
                    <a:pt x="11234399" y="187579"/>
                    <a:pt x="11376767" y="273050"/>
                    <a:pt x="11436583" y="404368"/>
                  </a:cubicBezTo>
                  <a:cubicBezTo>
                    <a:pt x="11486113" y="513207"/>
                    <a:pt x="11505036" y="634619"/>
                    <a:pt x="11519769" y="752348"/>
                  </a:cubicBezTo>
                  <a:cubicBezTo>
                    <a:pt x="11554185" y="1026287"/>
                    <a:pt x="11552916" y="1304036"/>
                    <a:pt x="11551265" y="1579753"/>
                  </a:cubicBezTo>
                  <a:cubicBezTo>
                    <a:pt x="11549233" y="1908302"/>
                    <a:pt x="11550757" y="2236851"/>
                    <a:pt x="11548470" y="2565527"/>
                  </a:cubicBezTo>
                  <a:cubicBezTo>
                    <a:pt x="11545931" y="2915666"/>
                    <a:pt x="11553678" y="3265170"/>
                    <a:pt x="11575521" y="3614674"/>
                  </a:cubicBezTo>
                  <a:cubicBezTo>
                    <a:pt x="11600794" y="4021836"/>
                    <a:pt x="11646642" y="4427347"/>
                    <a:pt x="11628227" y="483590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079608" y="1576179"/>
            <a:ext cx="9101317" cy="7134643"/>
            <a:chOff x="0" y="0"/>
            <a:chExt cx="12135090" cy="9512857"/>
          </a:xfrm>
        </p:grpSpPr>
        <p:sp>
          <p:nvSpPr>
            <p:cNvPr id="8" name="TextBox 8"/>
            <p:cNvSpPr txBox="1"/>
            <p:nvPr/>
          </p:nvSpPr>
          <p:spPr>
            <a:xfrm>
              <a:off x="0" y="2261157"/>
              <a:ext cx="12135090" cy="725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3F322B"/>
                  </a:solidFill>
                  <a:latin typeface="TT Rounds Neue"/>
                  <a:ea typeface="TT Rounds Neue"/>
                  <a:cs typeface="TT Rounds Neue"/>
                  <a:sym typeface="TT Rounds Neue"/>
                </a:rPr>
                <a:t>Anemia, marked by a deficiency of red blood cells or hemoglobin, remains a significant health challenge, particularly among women aged 15-49.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3F322B"/>
                  </a:solidFill>
                  <a:latin typeface="TT Rounds Neue"/>
                  <a:ea typeface="TT Rounds Neue"/>
                  <a:cs typeface="TT Rounds Neue"/>
                  <a:sym typeface="TT Rounds Neue"/>
                </a:rPr>
                <a:t>This project utilizes predictive analytics in R to explore health and lifestyle factors contributing to anemia.</a:t>
              </a:r>
            </a:p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3F322B"/>
                  </a:solidFill>
                  <a:latin typeface="TT Rounds Neue"/>
                  <a:ea typeface="TT Rounds Neue"/>
                  <a:cs typeface="TT Rounds Neue"/>
                  <a:sym typeface="TT Rounds Neue"/>
                </a:rPr>
                <a:t>The goal is to offer actionable preventive strategies by analyzing variables such as smoking, alcohol consumption, age, gender, and health metrics.</a:t>
              </a:r>
            </a:p>
            <a:p>
              <a:pPr algn="l">
                <a:lnSpc>
                  <a:spcPts val="3900"/>
                </a:lnSpc>
              </a:pPr>
              <a:endParaRPr lang="en-US" sz="30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0975"/>
              <a:ext cx="12135090" cy="1740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99"/>
                </a:lnSpc>
              </a:pPr>
              <a:r>
                <a:rPr lang="en-US" sz="9499" b="1" spc="-94">
                  <a:solidFill>
                    <a:srgbClr val="303F8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Abstract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181526" y="7786978"/>
            <a:ext cx="2105643" cy="1872108"/>
          </a:xfrm>
          <a:custGeom>
            <a:avLst/>
            <a:gdLst/>
            <a:ahLst/>
            <a:cxnLst/>
            <a:rect l="l" t="t" r="r" b="b"/>
            <a:pathLst>
              <a:path w="2105643" h="1872108">
                <a:moveTo>
                  <a:pt x="0" y="0"/>
                </a:moveTo>
                <a:lnTo>
                  <a:pt x="2105643" y="0"/>
                </a:lnTo>
                <a:lnTo>
                  <a:pt x="2105643" y="1872108"/>
                </a:lnTo>
                <a:lnTo>
                  <a:pt x="0" y="1872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577445" y="-445691"/>
            <a:ext cx="2105643" cy="1872108"/>
          </a:xfrm>
          <a:custGeom>
            <a:avLst/>
            <a:gdLst/>
            <a:ahLst/>
            <a:cxnLst/>
            <a:rect l="l" t="t" r="r" b="b"/>
            <a:pathLst>
              <a:path w="2105643" h="1872108">
                <a:moveTo>
                  <a:pt x="0" y="0"/>
                </a:moveTo>
                <a:lnTo>
                  <a:pt x="2105643" y="0"/>
                </a:lnTo>
                <a:lnTo>
                  <a:pt x="2105643" y="1872108"/>
                </a:lnTo>
                <a:lnTo>
                  <a:pt x="0" y="1872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80925" y="2941850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6916428"/>
            <a:ext cx="16230600" cy="3205543"/>
          </a:xfrm>
          <a:custGeom>
            <a:avLst/>
            <a:gdLst/>
            <a:ahLst/>
            <a:cxnLst/>
            <a:rect l="l" t="t" r="r" b="b"/>
            <a:pathLst>
              <a:path w="16230600" h="3205543">
                <a:moveTo>
                  <a:pt x="0" y="0"/>
                </a:moveTo>
                <a:lnTo>
                  <a:pt x="16230600" y="0"/>
                </a:lnTo>
                <a:lnTo>
                  <a:pt x="16230600" y="3205543"/>
                </a:lnTo>
                <a:lnTo>
                  <a:pt x="0" y="3205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3796" y="501669"/>
            <a:ext cx="8474351" cy="6080347"/>
          </a:xfrm>
          <a:custGeom>
            <a:avLst/>
            <a:gdLst/>
            <a:ahLst/>
            <a:cxnLst/>
            <a:rect l="l" t="t" r="r" b="b"/>
            <a:pathLst>
              <a:path w="8474351" h="6080347">
                <a:moveTo>
                  <a:pt x="0" y="0"/>
                </a:moveTo>
                <a:lnTo>
                  <a:pt x="8474351" y="0"/>
                </a:lnTo>
                <a:lnTo>
                  <a:pt x="8474351" y="6080347"/>
                </a:lnTo>
                <a:lnTo>
                  <a:pt x="0" y="60803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66564" y="2357700"/>
            <a:ext cx="6748736" cy="27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7"/>
              </a:lnSpc>
              <a:spcBef>
                <a:spcPct val="0"/>
              </a:spcBef>
            </a:pPr>
            <a:r>
              <a:rPr lang="en-US" sz="5427" b="1" spc="-54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Forecasting: </a:t>
            </a:r>
            <a:r>
              <a:rPr lang="en-US" sz="5427" b="1" spc="-5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with different dataset:</a:t>
            </a:r>
          </a:p>
          <a:p>
            <a:pPr algn="ctr">
              <a:lnSpc>
                <a:spcPts val="5427"/>
              </a:lnSpc>
              <a:spcBef>
                <a:spcPct val="0"/>
              </a:spcBef>
            </a:pPr>
            <a:r>
              <a:rPr lang="en-US" sz="5427" b="1" spc="-54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Anaemia</a:t>
            </a:r>
            <a:r>
              <a:rPr lang="en-US" sz="5427" b="1" spc="-5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in </a:t>
            </a:r>
            <a:r>
              <a:rPr lang="en-US" sz="5427" b="1" spc="-54">
                <a:solidFill>
                  <a:srgbClr val="00BF63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Pregnant</a:t>
            </a:r>
            <a:r>
              <a:rPr lang="en-US" sz="5427" b="1" spc="-5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Women: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037693" y="3574858"/>
          <a:ext cx="8176565" cy="4445795"/>
        </p:xfrm>
        <a:graphic>
          <a:graphicData uri="http://schemas.openxmlformats.org/drawingml/2006/table">
            <a:tbl>
              <a:tblPr/>
              <a:tblGrid>
                <a:gridCol w="1635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816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16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Arima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13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Linear Reg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-2.204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2.51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2.7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7.29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16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Poly Reg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0.854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0.33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781901" y="1123950"/>
            <a:ext cx="10724198" cy="128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8"/>
              </a:lnSpc>
              <a:spcBef>
                <a:spcPct val="0"/>
              </a:spcBef>
            </a:pPr>
            <a:r>
              <a:rPr lang="en-US" sz="4958" b="1" spc="-49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Forecasting:</a:t>
            </a:r>
            <a:r>
              <a:rPr lang="en-US" sz="4958" b="1" spc="-4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with different dataset:</a:t>
            </a:r>
          </a:p>
          <a:p>
            <a:pPr algn="ctr">
              <a:lnSpc>
                <a:spcPts val="4958"/>
              </a:lnSpc>
              <a:spcBef>
                <a:spcPct val="0"/>
              </a:spcBef>
            </a:pPr>
            <a:r>
              <a:rPr lang="en-US" sz="4958" b="1" spc="-4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Anaemia in </a:t>
            </a:r>
            <a:r>
              <a:rPr lang="en-US" sz="4958" b="1" spc="-49">
                <a:solidFill>
                  <a:srgbClr val="FF66C4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non-pregnant</a:t>
            </a:r>
            <a:r>
              <a:rPr lang="en-US" sz="4958" b="1" spc="-4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Women (15-49):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4436" y="3632008"/>
            <a:ext cx="3985781" cy="442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input: year and country</a:t>
            </a:r>
          </a:p>
          <a:p>
            <a:pPr algn="ctr">
              <a:lnSpc>
                <a:spcPts val="3456"/>
              </a:lnSpc>
            </a:pPr>
            <a:endParaRPr lang="en-US" sz="3456" b="1" spc="-34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ctr">
              <a:lnSpc>
                <a:spcPts val="3456"/>
              </a:lnSpc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output: % of people having anaemia</a:t>
            </a:r>
          </a:p>
          <a:p>
            <a:pPr algn="ctr">
              <a:lnSpc>
                <a:spcPts val="3456"/>
              </a:lnSpc>
            </a:pPr>
            <a:endParaRPr lang="en-US" sz="3456" b="1" spc="-34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ctr">
              <a:lnSpc>
                <a:spcPts val="3456"/>
              </a:lnSpc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year available in data</a:t>
            </a:r>
          </a:p>
          <a:p>
            <a:pPr algn="ctr">
              <a:lnSpc>
                <a:spcPts val="3456"/>
              </a:lnSpc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2000 to 2019</a:t>
            </a:r>
          </a:p>
          <a:p>
            <a:pPr algn="ctr">
              <a:lnSpc>
                <a:spcPts val="3456"/>
              </a:lnSpc>
            </a:pPr>
            <a:endParaRPr lang="en-US" sz="3456" b="1" spc="-34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456" b="1" spc="-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no. of countries - 237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361078"/>
            <a:ext cx="15399590" cy="2925922"/>
          </a:xfrm>
          <a:custGeom>
            <a:avLst/>
            <a:gdLst/>
            <a:ahLst/>
            <a:cxnLst/>
            <a:rect l="l" t="t" r="r" b="b"/>
            <a:pathLst>
              <a:path w="15399590" h="2925922">
                <a:moveTo>
                  <a:pt x="0" y="0"/>
                </a:moveTo>
                <a:lnTo>
                  <a:pt x="15399590" y="0"/>
                </a:lnTo>
                <a:lnTo>
                  <a:pt x="15399590" y="2925922"/>
                </a:lnTo>
                <a:lnTo>
                  <a:pt x="0" y="2925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4447" y="411923"/>
            <a:ext cx="9177431" cy="6504505"/>
          </a:xfrm>
          <a:custGeom>
            <a:avLst/>
            <a:gdLst/>
            <a:ahLst/>
            <a:cxnLst/>
            <a:rect l="l" t="t" r="r" b="b"/>
            <a:pathLst>
              <a:path w="9177431" h="6504505">
                <a:moveTo>
                  <a:pt x="0" y="0"/>
                </a:moveTo>
                <a:lnTo>
                  <a:pt x="9177431" y="0"/>
                </a:lnTo>
                <a:lnTo>
                  <a:pt x="9177431" y="6504505"/>
                </a:lnTo>
                <a:lnTo>
                  <a:pt x="0" y="65045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69548" y="2745866"/>
            <a:ext cx="7203299" cy="254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8"/>
              </a:lnSpc>
              <a:spcBef>
                <a:spcPct val="0"/>
              </a:spcBef>
            </a:pPr>
            <a:r>
              <a:rPr lang="en-US" sz="4958" b="1" spc="-49">
                <a:solidFill>
                  <a:srgbClr val="E50C0C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Forecasting:</a:t>
            </a:r>
            <a:r>
              <a:rPr lang="en-US" sz="4958" b="1" spc="-4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with different dataset:</a:t>
            </a:r>
          </a:p>
          <a:p>
            <a:pPr algn="ctr">
              <a:lnSpc>
                <a:spcPts val="4958"/>
              </a:lnSpc>
              <a:spcBef>
                <a:spcPct val="0"/>
              </a:spcBef>
            </a:pPr>
            <a:r>
              <a:rPr lang="en-US" sz="4958" b="1" spc="-4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Anaemia in </a:t>
            </a:r>
            <a:r>
              <a:rPr lang="en-US" sz="4958" b="1" spc="-49">
                <a:solidFill>
                  <a:srgbClr val="FF66C4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non-pregnant</a:t>
            </a:r>
            <a:r>
              <a:rPr lang="en-US" sz="4958" b="1" spc="-4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Women (15-49):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821374" cy="8229600"/>
            <a:chOff x="0" y="0"/>
            <a:chExt cx="13986824" cy="19772990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14013112" cy="19780737"/>
            </a:xfrm>
            <a:custGeom>
              <a:avLst/>
              <a:gdLst/>
              <a:ahLst/>
              <a:cxnLst/>
              <a:rect l="l" t="t" r="r" b="b"/>
              <a:pathLst>
                <a:path w="14013112" h="19780737">
                  <a:moveTo>
                    <a:pt x="13988347" y="19197045"/>
                  </a:moveTo>
                  <a:cubicBezTo>
                    <a:pt x="13966631" y="19314393"/>
                    <a:pt x="13917863" y="19465649"/>
                    <a:pt x="13832518" y="19549343"/>
                  </a:cubicBezTo>
                  <a:cubicBezTo>
                    <a:pt x="13647226" y="19730952"/>
                    <a:pt x="13281085" y="19750892"/>
                    <a:pt x="12874050" y="19727525"/>
                  </a:cubicBezTo>
                  <a:cubicBezTo>
                    <a:pt x="12581695" y="19710760"/>
                    <a:pt x="12378495" y="19753686"/>
                    <a:pt x="12085633" y="19756479"/>
                  </a:cubicBezTo>
                  <a:cubicBezTo>
                    <a:pt x="11787438" y="19759275"/>
                    <a:pt x="11651802" y="19760544"/>
                    <a:pt x="11353479" y="19763338"/>
                  </a:cubicBezTo>
                  <a:cubicBezTo>
                    <a:pt x="8047438" y="19766131"/>
                    <a:pt x="2587498" y="19768925"/>
                    <a:pt x="2289302" y="19771720"/>
                  </a:cubicBezTo>
                  <a:cubicBezTo>
                    <a:pt x="1995678" y="19774514"/>
                    <a:pt x="1701800" y="19780737"/>
                    <a:pt x="1408303" y="19770069"/>
                  </a:cubicBezTo>
                  <a:cubicBezTo>
                    <a:pt x="1260348" y="19764735"/>
                    <a:pt x="1112393" y="19754701"/>
                    <a:pt x="965454" y="19736922"/>
                  </a:cubicBezTo>
                  <a:cubicBezTo>
                    <a:pt x="844931" y="19722317"/>
                    <a:pt x="723900" y="19704283"/>
                    <a:pt x="607949" y="19667579"/>
                  </a:cubicBezTo>
                  <a:cubicBezTo>
                    <a:pt x="501777" y="19634051"/>
                    <a:pt x="399542" y="19584775"/>
                    <a:pt x="315849" y="19510353"/>
                  </a:cubicBezTo>
                  <a:cubicBezTo>
                    <a:pt x="227203" y="19431487"/>
                    <a:pt x="170053" y="19326330"/>
                    <a:pt x="135636" y="19213809"/>
                  </a:cubicBezTo>
                  <a:cubicBezTo>
                    <a:pt x="98425" y="19092143"/>
                    <a:pt x="85852" y="18964253"/>
                    <a:pt x="71882" y="18838270"/>
                  </a:cubicBezTo>
                  <a:cubicBezTo>
                    <a:pt x="55626" y="18691585"/>
                    <a:pt x="40894" y="18544772"/>
                    <a:pt x="27813" y="18397834"/>
                  </a:cubicBezTo>
                  <a:cubicBezTo>
                    <a:pt x="14732" y="12982302"/>
                    <a:pt x="32004" y="10981817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5776343" y="18796"/>
                  </a:cubicBezTo>
                  <a:cubicBezTo>
                    <a:pt x="11253276" y="17526"/>
                    <a:pt x="11518833" y="10541"/>
                    <a:pt x="11784517" y="5334"/>
                  </a:cubicBezTo>
                  <a:cubicBezTo>
                    <a:pt x="12058202" y="0"/>
                    <a:pt x="12331887" y="5334"/>
                    <a:pt x="12605445" y="10160"/>
                  </a:cubicBezTo>
                  <a:cubicBezTo>
                    <a:pt x="12882558" y="14986"/>
                    <a:pt x="13159164" y="13208"/>
                    <a:pt x="13436279" y="9144"/>
                  </a:cubicBezTo>
                  <a:cubicBezTo>
                    <a:pt x="13625128" y="6350"/>
                    <a:pt x="13870618" y="30734"/>
                    <a:pt x="13954692" y="230505"/>
                  </a:cubicBezTo>
                  <a:cubicBezTo>
                    <a:pt x="13979331" y="289052"/>
                    <a:pt x="13985427" y="353060"/>
                    <a:pt x="13987205" y="415925"/>
                  </a:cubicBezTo>
                  <a:cubicBezTo>
                    <a:pt x="13989363" y="488442"/>
                    <a:pt x="13988983" y="561086"/>
                    <a:pt x="13989744" y="633603"/>
                  </a:cubicBezTo>
                  <a:cubicBezTo>
                    <a:pt x="13991268" y="781558"/>
                    <a:pt x="13956597" y="1194054"/>
                    <a:pt x="13958249" y="5729253"/>
                  </a:cubicBezTo>
                  <a:cubicBezTo>
                    <a:pt x="13961424" y="18459047"/>
                    <a:pt x="14000793" y="18492575"/>
                    <a:pt x="14003841" y="18790518"/>
                  </a:cubicBezTo>
                  <a:cubicBezTo>
                    <a:pt x="14005238" y="18925646"/>
                    <a:pt x="14013112" y="19063441"/>
                    <a:pt x="13988347" y="19197045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61039" y="1028700"/>
            <a:ext cx="9898261" cy="8229600"/>
            <a:chOff x="0" y="0"/>
            <a:chExt cx="37404836" cy="31099084"/>
          </a:xfrm>
        </p:grpSpPr>
        <p:sp>
          <p:nvSpPr>
            <p:cNvPr id="5" name="Freeform 5"/>
            <p:cNvSpPr/>
            <p:nvPr/>
          </p:nvSpPr>
          <p:spPr>
            <a:xfrm>
              <a:off x="-19304" y="-3175"/>
              <a:ext cx="37431126" cy="31106830"/>
            </a:xfrm>
            <a:custGeom>
              <a:avLst/>
              <a:gdLst/>
              <a:ahLst/>
              <a:cxnLst/>
              <a:rect l="l" t="t" r="r" b="b"/>
              <a:pathLst>
                <a:path w="37431126" h="31106830">
                  <a:moveTo>
                    <a:pt x="37406361" y="30523138"/>
                  </a:moveTo>
                  <a:cubicBezTo>
                    <a:pt x="37384642" y="30640486"/>
                    <a:pt x="37335876" y="30791742"/>
                    <a:pt x="37250532" y="30875436"/>
                  </a:cubicBezTo>
                  <a:cubicBezTo>
                    <a:pt x="37065238" y="31057047"/>
                    <a:pt x="36699096" y="31076987"/>
                    <a:pt x="36292064" y="31053618"/>
                  </a:cubicBezTo>
                  <a:cubicBezTo>
                    <a:pt x="35999709" y="31036853"/>
                    <a:pt x="35796509" y="31079780"/>
                    <a:pt x="35503647" y="31082574"/>
                  </a:cubicBezTo>
                  <a:cubicBezTo>
                    <a:pt x="35205451" y="31085368"/>
                    <a:pt x="35069813" y="31086639"/>
                    <a:pt x="34771490" y="31089433"/>
                  </a:cubicBezTo>
                  <a:cubicBezTo>
                    <a:pt x="22843373" y="31092226"/>
                    <a:pt x="2587498" y="31095020"/>
                    <a:pt x="2289302" y="31097813"/>
                  </a:cubicBezTo>
                  <a:cubicBezTo>
                    <a:pt x="1995678" y="31100607"/>
                    <a:pt x="1701800" y="31106830"/>
                    <a:pt x="1408303" y="31096164"/>
                  </a:cubicBezTo>
                  <a:cubicBezTo>
                    <a:pt x="1260348" y="31090828"/>
                    <a:pt x="1112393" y="31080794"/>
                    <a:pt x="965454" y="31063016"/>
                  </a:cubicBezTo>
                  <a:cubicBezTo>
                    <a:pt x="844931" y="31048412"/>
                    <a:pt x="723900" y="31030376"/>
                    <a:pt x="607949" y="30993674"/>
                  </a:cubicBezTo>
                  <a:cubicBezTo>
                    <a:pt x="501777" y="30960144"/>
                    <a:pt x="399542" y="30910870"/>
                    <a:pt x="315849" y="30836446"/>
                  </a:cubicBezTo>
                  <a:cubicBezTo>
                    <a:pt x="227203" y="30757580"/>
                    <a:pt x="170053" y="30652424"/>
                    <a:pt x="135636" y="30539903"/>
                  </a:cubicBezTo>
                  <a:cubicBezTo>
                    <a:pt x="98425" y="30418236"/>
                    <a:pt x="85852" y="30290346"/>
                    <a:pt x="71882" y="30164363"/>
                  </a:cubicBezTo>
                  <a:cubicBezTo>
                    <a:pt x="55626" y="30017678"/>
                    <a:pt x="40894" y="29870868"/>
                    <a:pt x="27813" y="29723928"/>
                  </a:cubicBezTo>
                  <a:cubicBezTo>
                    <a:pt x="14732" y="20760463"/>
                    <a:pt x="32004" y="17429505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14256514" y="18796"/>
                  </a:cubicBezTo>
                  <a:cubicBezTo>
                    <a:pt x="34671288" y="17526"/>
                    <a:pt x="34936844" y="10541"/>
                    <a:pt x="35202530" y="5334"/>
                  </a:cubicBezTo>
                  <a:cubicBezTo>
                    <a:pt x="35476213" y="0"/>
                    <a:pt x="35749898" y="5334"/>
                    <a:pt x="36023457" y="10160"/>
                  </a:cubicBezTo>
                  <a:cubicBezTo>
                    <a:pt x="36300572" y="14986"/>
                    <a:pt x="36577178" y="13208"/>
                    <a:pt x="36854290" y="9144"/>
                  </a:cubicBezTo>
                  <a:cubicBezTo>
                    <a:pt x="37043140" y="6350"/>
                    <a:pt x="37288632" y="30734"/>
                    <a:pt x="37372705" y="230505"/>
                  </a:cubicBezTo>
                  <a:cubicBezTo>
                    <a:pt x="37397342" y="289052"/>
                    <a:pt x="37403438" y="353060"/>
                    <a:pt x="37405217" y="415925"/>
                  </a:cubicBezTo>
                  <a:cubicBezTo>
                    <a:pt x="37407375" y="488442"/>
                    <a:pt x="37406994" y="561086"/>
                    <a:pt x="37407757" y="633603"/>
                  </a:cubicBezTo>
                  <a:cubicBezTo>
                    <a:pt x="37409282" y="781558"/>
                    <a:pt x="37374611" y="1194054"/>
                    <a:pt x="37376261" y="8683590"/>
                  </a:cubicBezTo>
                  <a:cubicBezTo>
                    <a:pt x="37379436" y="29785143"/>
                    <a:pt x="37418807" y="29818670"/>
                    <a:pt x="37421855" y="30116611"/>
                  </a:cubicBezTo>
                  <a:cubicBezTo>
                    <a:pt x="37423250" y="30251741"/>
                    <a:pt x="37431126" y="30389534"/>
                    <a:pt x="37406361" y="30523138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395619" y="1590675"/>
            <a:ext cx="508753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b="1" spc="-75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77683" y="1457325"/>
            <a:ext cx="9464973" cy="737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[1]</a:t>
            </a:r>
            <a:r>
              <a:rPr lang="en-US" sz="27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 https://www.kaggle.com/datasets/ashishsahani/hospital-admissions-data</a:t>
            </a:r>
          </a:p>
          <a:p>
            <a:pPr algn="just">
              <a:lnSpc>
                <a:spcPts val="3240"/>
              </a:lnSpc>
            </a:pPr>
            <a:r>
              <a:rPr lang="en-US" sz="2700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[2]</a:t>
            </a:r>
            <a:r>
              <a:rPr lang="en-US" sz="27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 Bollepalli, S.C.; Sahani, A.K.; Aslam, N.; Mohan, B.; Kulkarni, K.; Goyal, A.; Singh, B.; Singh, G.; Mittal, A.; Tandon, R.; Chhabra, S.T.; Wander, G.S.; Armoundas, A.A. An Optimized Machine Learning Model Accurately Predicts In-Hospital Outcomes at Admission to a Cardiac Unit. Diagnostics 2022, 12, 241. </a:t>
            </a:r>
            <a:r>
              <a:rPr lang="en-US" sz="2700" u="sng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  <a:hlinkClick r:id="rId2" tooltip="https://doi.org/10.3390/diagnostics12020241"/>
              </a:rPr>
              <a:t>https://doi.org/10.3390/diagnostics12020241</a:t>
            </a:r>
          </a:p>
          <a:p>
            <a:pPr algn="just">
              <a:lnSpc>
                <a:spcPts val="3240"/>
              </a:lnSpc>
            </a:pPr>
            <a:r>
              <a:rPr lang="en-US" sz="2700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[3]</a:t>
            </a:r>
            <a:r>
              <a:rPr lang="en-US" sz="27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 Dixit, A., Jha, R., Mishra, R., &amp; Vhatkar, S. (2023). Prediction of anemia disease using machine learning algorithms. In Lecture Notes in Networks and Systems. Lecture Notes in Networks and Systems (pp. 229–238). doi:10.1007/978-981-99-0071-8_18</a:t>
            </a:r>
          </a:p>
          <a:p>
            <a:pPr algn="just">
              <a:lnSpc>
                <a:spcPts val="3240"/>
              </a:lnSpc>
            </a:pPr>
            <a:r>
              <a:rPr lang="en-US" sz="2700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[4]</a:t>
            </a:r>
            <a:r>
              <a:rPr lang="en-US" sz="27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 Jaiswal, M., Srivastava, A., &amp; Siddiqui, T. J. (2019). Machine learning algorithms for anemia disease prediction. In Lecture Notes in Electrical Engineering. Lecture Notes in Electrical Engineering (pp. 463–469). doi:10.1007/978-981-13-2685-1_44</a:t>
            </a:r>
          </a:p>
        </p:txBody>
      </p:sp>
      <p:sp>
        <p:nvSpPr>
          <p:cNvPr id="8" name="Freeform 8"/>
          <p:cNvSpPr/>
          <p:nvPr/>
        </p:nvSpPr>
        <p:spPr>
          <a:xfrm rot="-3657712" flipH="1">
            <a:off x="4436587" y="2644619"/>
            <a:ext cx="859370" cy="1287884"/>
          </a:xfrm>
          <a:custGeom>
            <a:avLst/>
            <a:gdLst/>
            <a:ahLst/>
            <a:cxnLst/>
            <a:rect l="l" t="t" r="r" b="b"/>
            <a:pathLst>
              <a:path w="859370" h="1287884">
                <a:moveTo>
                  <a:pt x="859370" y="0"/>
                </a:moveTo>
                <a:lnTo>
                  <a:pt x="0" y="0"/>
                </a:lnTo>
                <a:lnTo>
                  <a:pt x="0" y="1287885"/>
                </a:lnTo>
                <a:lnTo>
                  <a:pt x="859370" y="1287885"/>
                </a:lnTo>
                <a:lnTo>
                  <a:pt x="8593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40940" y="3746591"/>
            <a:ext cx="3216834" cy="5511709"/>
          </a:xfrm>
          <a:custGeom>
            <a:avLst/>
            <a:gdLst/>
            <a:ahLst/>
            <a:cxnLst/>
            <a:rect l="l" t="t" r="r" b="b"/>
            <a:pathLst>
              <a:path w="3216834" h="5511709">
                <a:moveTo>
                  <a:pt x="0" y="0"/>
                </a:moveTo>
                <a:lnTo>
                  <a:pt x="3216833" y="0"/>
                </a:lnTo>
                <a:lnTo>
                  <a:pt x="3216833" y="5511709"/>
                </a:lnTo>
                <a:lnTo>
                  <a:pt x="0" y="551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96856">
            <a:off x="14352372" y="8516417"/>
            <a:ext cx="5813856" cy="3541167"/>
          </a:xfrm>
          <a:custGeom>
            <a:avLst/>
            <a:gdLst/>
            <a:ahLst/>
            <a:cxnLst/>
            <a:rect l="l" t="t" r="r" b="b"/>
            <a:pathLst>
              <a:path w="5813856" h="3541167">
                <a:moveTo>
                  <a:pt x="0" y="0"/>
                </a:moveTo>
                <a:lnTo>
                  <a:pt x="5813856" y="0"/>
                </a:lnTo>
                <a:lnTo>
                  <a:pt x="5813856" y="3541166"/>
                </a:lnTo>
                <a:lnTo>
                  <a:pt x="0" y="35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4625">
            <a:off x="-898377" y="-940485"/>
            <a:ext cx="5316982" cy="2919507"/>
          </a:xfrm>
          <a:custGeom>
            <a:avLst/>
            <a:gdLst/>
            <a:ahLst/>
            <a:cxnLst/>
            <a:rect l="l" t="t" r="r" b="b"/>
            <a:pathLst>
              <a:path w="5316982" h="2919507">
                <a:moveTo>
                  <a:pt x="0" y="0"/>
                </a:moveTo>
                <a:lnTo>
                  <a:pt x="5316983" y="0"/>
                </a:lnTo>
                <a:lnTo>
                  <a:pt x="5316983" y="2919506"/>
                </a:lnTo>
                <a:lnTo>
                  <a:pt x="0" y="2919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87149" y="2380153"/>
            <a:ext cx="1824308" cy="1621976"/>
          </a:xfrm>
          <a:custGeom>
            <a:avLst/>
            <a:gdLst/>
            <a:ahLst/>
            <a:cxnLst/>
            <a:rect l="l" t="t" r="r" b="b"/>
            <a:pathLst>
              <a:path w="1824308" h="1621976">
                <a:moveTo>
                  <a:pt x="0" y="0"/>
                </a:moveTo>
                <a:lnTo>
                  <a:pt x="1824308" y="0"/>
                </a:lnTo>
                <a:lnTo>
                  <a:pt x="1824308" y="1621976"/>
                </a:lnTo>
                <a:lnTo>
                  <a:pt x="0" y="162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7010" y="748987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3534" y="4287879"/>
            <a:ext cx="5632063" cy="9191794"/>
          </a:xfrm>
          <a:custGeom>
            <a:avLst/>
            <a:gdLst/>
            <a:ahLst/>
            <a:cxnLst/>
            <a:rect l="l" t="t" r="r" b="b"/>
            <a:pathLst>
              <a:path w="5632063" h="9191794">
                <a:moveTo>
                  <a:pt x="0" y="0"/>
                </a:moveTo>
                <a:lnTo>
                  <a:pt x="5632063" y="0"/>
                </a:lnTo>
                <a:lnTo>
                  <a:pt x="5632063" y="9191794"/>
                </a:lnTo>
                <a:lnTo>
                  <a:pt x="0" y="9191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87172" y="8715061"/>
            <a:ext cx="2328674" cy="2070403"/>
          </a:xfrm>
          <a:custGeom>
            <a:avLst/>
            <a:gdLst/>
            <a:ahLst/>
            <a:cxnLst/>
            <a:rect l="l" t="t" r="r" b="b"/>
            <a:pathLst>
              <a:path w="2328674" h="2070403">
                <a:moveTo>
                  <a:pt x="0" y="0"/>
                </a:moveTo>
                <a:lnTo>
                  <a:pt x="2328674" y="0"/>
                </a:lnTo>
                <a:lnTo>
                  <a:pt x="2328674" y="2070403"/>
                </a:lnTo>
                <a:lnTo>
                  <a:pt x="0" y="20704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053338" y="1563685"/>
            <a:ext cx="3329383" cy="8102480"/>
          </a:xfrm>
          <a:custGeom>
            <a:avLst/>
            <a:gdLst/>
            <a:ahLst/>
            <a:cxnLst/>
            <a:rect l="l" t="t" r="r" b="b"/>
            <a:pathLst>
              <a:path w="3329383" h="8102480">
                <a:moveTo>
                  <a:pt x="3329382" y="0"/>
                </a:moveTo>
                <a:lnTo>
                  <a:pt x="0" y="0"/>
                </a:lnTo>
                <a:lnTo>
                  <a:pt x="0" y="8102480"/>
                </a:lnTo>
                <a:lnTo>
                  <a:pt x="3329382" y="8102480"/>
                </a:lnTo>
                <a:lnTo>
                  <a:pt x="332938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00232" y="4133850"/>
            <a:ext cx="508753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b="1" spc="-75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67800" y="1181100"/>
            <a:ext cx="8132773" cy="113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8500" b="1" spc="-85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Objective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4000" y="2733106"/>
            <a:ext cx="8115300" cy="1714420"/>
            <a:chOff x="0" y="0"/>
            <a:chExt cx="19498365" cy="4119181"/>
          </a:xfrm>
        </p:grpSpPr>
        <p:sp>
          <p:nvSpPr>
            <p:cNvPr id="4" name="Freeform 4"/>
            <p:cNvSpPr/>
            <p:nvPr/>
          </p:nvSpPr>
          <p:spPr>
            <a:xfrm>
              <a:off x="-19304" y="-3175"/>
              <a:ext cx="19524654" cy="4126928"/>
            </a:xfrm>
            <a:custGeom>
              <a:avLst/>
              <a:gdLst/>
              <a:ahLst/>
              <a:cxnLst/>
              <a:rect l="l" t="t" r="r" b="b"/>
              <a:pathLst>
                <a:path w="19524654" h="4126928">
                  <a:moveTo>
                    <a:pt x="19499889" y="3543236"/>
                  </a:moveTo>
                  <a:cubicBezTo>
                    <a:pt x="19478172" y="3660584"/>
                    <a:pt x="19429405" y="3811841"/>
                    <a:pt x="19344061" y="3895534"/>
                  </a:cubicBezTo>
                  <a:cubicBezTo>
                    <a:pt x="19158767" y="4077143"/>
                    <a:pt x="18792626" y="4097082"/>
                    <a:pt x="18385591" y="4073715"/>
                  </a:cubicBezTo>
                  <a:cubicBezTo>
                    <a:pt x="18093236" y="4056950"/>
                    <a:pt x="17890036" y="4099876"/>
                    <a:pt x="17597175" y="4102671"/>
                  </a:cubicBezTo>
                  <a:cubicBezTo>
                    <a:pt x="17298980" y="4105465"/>
                    <a:pt x="17163343" y="4106735"/>
                    <a:pt x="16865020" y="4109529"/>
                  </a:cubicBezTo>
                  <a:cubicBezTo>
                    <a:pt x="11529732" y="4112323"/>
                    <a:pt x="2587498" y="4115117"/>
                    <a:pt x="2289302" y="4117911"/>
                  </a:cubicBezTo>
                  <a:cubicBezTo>
                    <a:pt x="1995678" y="4120705"/>
                    <a:pt x="1701800" y="4126928"/>
                    <a:pt x="1408303" y="4116260"/>
                  </a:cubicBezTo>
                  <a:cubicBezTo>
                    <a:pt x="1260348" y="4110925"/>
                    <a:pt x="1112393" y="4100893"/>
                    <a:pt x="965454" y="4083112"/>
                  </a:cubicBezTo>
                  <a:cubicBezTo>
                    <a:pt x="844931" y="4068507"/>
                    <a:pt x="723900" y="4050474"/>
                    <a:pt x="607949" y="4013771"/>
                  </a:cubicBezTo>
                  <a:cubicBezTo>
                    <a:pt x="501777" y="3980243"/>
                    <a:pt x="399542" y="3930967"/>
                    <a:pt x="315849" y="3856544"/>
                  </a:cubicBezTo>
                  <a:cubicBezTo>
                    <a:pt x="227203" y="3777678"/>
                    <a:pt x="170053" y="3672522"/>
                    <a:pt x="135636" y="3560000"/>
                  </a:cubicBezTo>
                  <a:cubicBezTo>
                    <a:pt x="98425" y="3438334"/>
                    <a:pt x="85852" y="3310444"/>
                    <a:pt x="71882" y="3184461"/>
                  </a:cubicBezTo>
                  <a:cubicBezTo>
                    <a:pt x="55626" y="3037776"/>
                    <a:pt x="40894" y="2890964"/>
                    <a:pt x="27813" y="2744025"/>
                  </a:cubicBezTo>
                  <a:cubicBezTo>
                    <a:pt x="14732" y="2232096"/>
                    <a:pt x="32004" y="2070459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7772192" y="18796"/>
                  </a:cubicBezTo>
                  <a:cubicBezTo>
                    <a:pt x="16764817" y="17526"/>
                    <a:pt x="17030374" y="10541"/>
                    <a:pt x="17296059" y="5334"/>
                  </a:cubicBezTo>
                  <a:cubicBezTo>
                    <a:pt x="17569743" y="0"/>
                    <a:pt x="17843428" y="5334"/>
                    <a:pt x="18116985" y="10160"/>
                  </a:cubicBezTo>
                  <a:cubicBezTo>
                    <a:pt x="18394100" y="14986"/>
                    <a:pt x="18670707" y="13208"/>
                    <a:pt x="18947820" y="9144"/>
                  </a:cubicBezTo>
                  <a:cubicBezTo>
                    <a:pt x="19136669" y="6350"/>
                    <a:pt x="19382161" y="30734"/>
                    <a:pt x="19466233" y="230505"/>
                  </a:cubicBezTo>
                  <a:cubicBezTo>
                    <a:pt x="19490872" y="289052"/>
                    <a:pt x="19496968" y="353060"/>
                    <a:pt x="19498746" y="415925"/>
                  </a:cubicBezTo>
                  <a:cubicBezTo>
                    <a:pt x="19500904" y="488442"/>
                    <a:pt x="19500524" y="561086"/>
                    <a:pt x="19501285" y="633603"/>
                  </a:cubicBezTo>
                  <a:cubicBezTo>
                    <a:pt x="19502811" y="781558"/>
                    <a:pt x="19468139" y="1194054"/>
                    <a:pt x="19469790" y="1646060"/>
                  </a:cubicBezTo>
                  <a:cubicBezTo>
                    <a:pt x="19472965" y="2805239"/>
                    <a:pt x="19512336" y="2838767"/>
                    <a:pt x="19515384" y="3136709"/>
                  </a:cubicBezTo>
                  <a:cubicBezTo>
                    <a:pt x="19516779" y="3271837"/>
                    <a:pt x="19524655" y="3409631"/>
                    <a:pt x="19499889" y="3543236"/>
                  </a:cubicBezTo>
                  <a:close/>
                </a:path>
              </a:pathLst>
            </a:custGeom>
            <a:solidFill>
              <a:srgbClr val="D5DEE1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554167" y="3075966"/>
            <a:ext cx="71250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To predict anemia using machine learning and identify key influencing factors.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4880084"/>
            <a:ext cx="8115300" cy="1714420"/>
            <a:chOff x="0" y="0"/>
            <a:chExt cx="19498365" cy="4119181"/>
          </a:xfrm>
        </p:grpSpPr>
        <p:sp>
          <p:nvSpPr>
            <p:cNvPr id="7" name="Freeform 7"/>
            <p:cNvSpPr/>
            <p:nvPr/>
          </p:nvSpPr>
          <p:spPr>
            <a:xfrm>
              <a:off x="-19304" y="-3175"/>
              <a:ext cx="19524654" cy="4126928"/>
            </a:xfrm>
            <a:custGeom>
              <a:avLst/>
              <a:gdLst/>
              <a:ahLst/>
              <a:cxnLst/>
              <a:rect l="l" t="t" r="r" b="b"/>
              <a:pathLst>
                <a:path w="19524654" h="4126928">
                  <a:moveTo>
                    <a:pt x="19499889" y="3543236"/>
                  </a:moveTo>
                  <a:cubicBezTo>
                    <a:pt x="19478172" y="3660584"/>
                    <a:pt x="19429405" y="3811841"/>
                    <a:pt x="19344061" y="3895534"/>
                  </a:cubicBezTo>
                  <a:cubicBezTo>
                    <a:pt x="19158767" y="4077143"/>
                    <a:pt x="18792626" y="4097082"/>
                    <a:pt x="18385591" y="4073715"/>
                  </a:cubicBezTo>
                  <a:cubicBezTo>
                    <a:pt x="18093236" y="4056950"/>
                    <a:pt x="17890036" y="4099876"/>
                    <a:pt x="17597175" y="4102671"/>
                  </a:cubicBezTo>
                  <a:cubicBezTo>
                    <a:pt x="17298980" y="4105465"/>
                    <a:pt x="17163343" y="4106735"/>
                    <a:pt x="16865020" y="4109529"/>
                  </a:cubicBezTo>
                  <a:cubicBezTo>
                    <a:pt x="11529732" y="4112323"/>
                    <a:pt x="2587498" y="4115117"/>
                    <a:pt x="2289302" y="4117911"/>
                  </a:cubicBezTo>
                  <a:cubicBezTo>
                    <a:pt x="1995678" y="4120705"/>
                    <a:pt x="1701800" y="4126928"/>
                    <a:pt x="1408303" y="4116260"/>
                  </a:cubicBezTo>
                  <a:cubicBezTo>
                    <a:pt x="1260348" y="4110925"/>
                    <a:pt x="1112393" y="4100893"/>
                    <a:pt x="965454" y="4083112"/>
                  </a:cubicBezTo>
                  <a:cubicBezTo>
                    <a:pt x="844931" y="4068507"/>
                    <a:pt x="723900" y="4050474"/>
                    <a:pt x="607949" y="4013771"/>
                  </a:cubicBezTo>
                  <a:cubicBezTo>
                    <a:pt x="501777" y="3980243"/>
                    <a:pt x="399542" y="3930967"/>
                    <a:pt x="315849" y="3856544"/>
                  </a:cubicBezTo>
                  <a:cubicBezTo>
                    <a:pt x="227203" y="3777678"/>
                    <a:pt x="170053" y="3672522"/>
                    <a:pt x="135636" y="3560000"/>
                  </a:cubicBezTo>
                  <a:cubicBezTo>
                    <a:pt x="98425" y="3438334"/>
                    <a:pt x="85852" y="3310444"/>
                    <a:pt x="71882" y="3184461"/>
                  </a:cubicBezTo>
                  <a:cubicBezTo>
                    <a:pt x="55626" y="3037776"/>
                    <a:pt x="40894" y="2890964"/>
                    <a:pt x="27813" y="2744025"/>
                  </a:cubicBezTo>
                  <a:cubicBezTo>
                    <a:pt x="14732" y="2232096"/>
                    <a:pt x="32004" y="2070459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7772192" y="18796"/>
                  </a:cubicBezTo>
                  <a:cubicBezTo>
                    <a:pt x="16764817" y="17526"/>
                    <a:pt x="17030374" y="10541"/>
                    <a:pt x="17296059" y="5334"/>
                  </a:cubicBezTo>
                  <a:cubicBezTo>
                    <a:pt x="17569743" y="0"/>
                    <a:pt x="17843428" y="5334"/>
                    <a:pt x="18116985" y="10160"/>
                  </a:cubicBezTo>
                  <a:cubicBezTo>
                    <a:pt x="18394100" y="14986"/>
                    <a:pt x="18670707" y="13208"/>
                    <a:pt x="18947820" y="9144"/>
                  </a:cubicBezTo>
                  <a:cubicBezTo>
                    <a:pt x="19136669" y="6350"/>
                    <a:pt x="19382161" y="30734"/>
                    <a:pt x="19466233" y="230505"/>
                  </a:cubicBezTo>
                  <a:cubicBezTo>
                    <a:pt x="19490872" y="289052"/>
                    <a:pt x="19496968" y="353060"/>
                    <a:pt x="19498746" y="415925"/>
                  </a:cubicBezTo>
                  <a:cubicBezTo>
                    <a:pt x="19500904" y="488442"/>
                    <a:pt x="19500524" y="561086"/>
                    <a:pt x="19501285" y="633603"/>
                  </a:cubicBezTo>
                  <a:cubicBezTo>
                    <a:pt x="19502811" y="781558"/>
                    <a:pt x="19468139" y="1194054"/>
                    <a:pt x="19469790" y="1646060"/>
                  </a:cubicBezTo>
                  <a:cubicBezTo>
                    <a:pt x="19472965" y="2805239"/>
                    <a:pt x="19512336" y="2838767"/>
                    <a:pt x="19515384" y="3136709"/>
                  </a:cubicBezTo>
                  <a:cubicBezTo>
                    <a:pt x="19516779" y="3271837"/>
                    <a:pt x="19524655" y="3409631"/>
                    <a:pt x="19499889" y="3543236"/>
                  </a:cubicBezTo>
                  <a:close/>
                </a:path>
              </a:pathLst>
            </a:custGeom>
            <a:solidFill>
              <a:srgbClr val="DCE6BF"/>
            </a:solidFill>
          </p:spPr>
        </p:sp>
      </p:grpSp>
      <p:sp>
        <p:nvSpPr>
          <p:cNvPr id="8" name="Freeform 8"/>
          <p:cNvSpPr/>
          <p:nvPr/>
        </p:nvSpPr>
        <p:spPr>
          <a:xfrm rot="-9387507">
            <a:off x="6922540" y="8677475"/>
            <a:ext cx="5813856" cy="3541167"/>
          </a:xfrm>
          <a:custGeom>
            <a:avLst/>
            <a:gdLst/>
            <a:ahLst/>
            <a:cxnLst/>
            <a:rect l="l" t="t" r="r" b="b"/>
            <a:pathLst>
              <a:path w="5813856" h="3541167">
                <a:moveTo>
                  <a:pt x="0" y="0"/>
                </a:moveTo>
                <a:lnTo>
                  <a:pt x="5813856" y="0"/>
                </a:lnTo>
                <a:lnTo>
                  <a:pt x="5813856" y="3541167"/>
                </a:lnTo>
                <a:lnTo>
                  <a:pt x="0" y="3541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144000" y="7027061"/>
            <a:ext cx="8115300" cy="1714420"/>
            <a:chOff x="0" y="0"/>
            <a:chExt cx="19498365" cy="4119181"/>
          </a:xfrm>
        </p:grpSpPr>
        <p:sp>
          <p:nvSpPr>
            <p:cNvPr id="10" name="Freeform 10"/>
            <p:cNvSpPr/>
            <p:nvPr/>
          </p:nvSpPr>
          <p:spPr>
            <a:xfrm>
              <a:off x="-19304" y="-3175"/>
              <a:ext cx="19524654" cy="4126928"/>
            </a:xfrm>
            <a:custGeom>
              <a:avLst/>
              <a:gdLst/>
              <a:ahLst/>
              <a:cxnLst/>
              <a:rect l="l" t="t" r="r" b="b"/>
              <a:pathLst>
                <a:path w="19524654" h="4126928">
                  <a:moveTo>
                    <a:pt x="19499889" y="3543236"/>
                  </a:moveTo>
                  <a:cubicBezTo>
                    <a:pt x="19478172" y="3660584"/>
                    <a:pt x="19429405" y="3811841"/>
                    <a:pt x="19344061" y="3895534"/>
                  </a:cubicBezTo>
                  <a:cubicBezTo>
                    <a:pt x="19158767" y="4077143"/>
                    <a:pt x="18792626" y="4097082"/>
                    <a:pt x="18385591" y="4073715"/>
                  </a:cubicBezTo>
                  <a:cubicBezTo>
                    <a:pt x="18093236" y="4056950"/>
                    <a:pt x="17890036" y="4099876"/>
                    <a:pt x="17597175" y="4102671"/>
                  </a:cubicBezTo>
                  <a:cubicBezTo>
                    <a:pt x="17298980" y="4105465"/>
                    <a:pt x="17163343" y="4106735"/>
                    <a:pt x="16865020" y="4109529"/>
                  </a:cubicBezTo>
                  <a:cubicBezTo>
                    <a:pt x="11529732" y="4112323"/>
                    <a:pt x="2587498" y="4115117"/>
                    <a:pt x="2289302" y="4117911"/>
                  </a:cubicBezTo>
                  <a:cubicBezTo>
                    <a:pt x="1995678" y="4120705"/>
                    <a:pt x="1701800" y="4126928"/>
                    <a:pt x="1408303" y="4116260"/>
                  </a:cubicBezTo>
                  <a:cubicBezTo>
                    <a:pt x="1260348" y="4110925"/>
                    <a:pt x="1112393" y="4100893"/>
                    <a:pt x="965454" y="4083112"/>
                  </a:cubicBezTo>
                  <a:cubicBezTo>
                    <a:pt x="844931" y="4068507"/>
                    <a:pt x="723900" y="4050474"/>
                    <a:pt x="607949" y="4013771"/>
                  </a:cubicBezTo>
                  <a:cubicBezTo>
                    <a:pt x="501777" y="3980243"/>
                    <a:pt x="399542" y="3930967"/>
                    <a:pt x="315849" y="3856544"/>
                  </a:cubicBezTo>
                  <a:cubicBezTo>
                    <a:pt x="227203" y="3777678"/>
                    <a:pt x="170053" y="3672522"/>
                    <a:pt x="135636" y="3560000"/>
                  </a:cubicBezTo>
                  <a:cubicBezTo>
                    <a:pt x="98425" y="3438334"/>
                    <a:pt x="85852" y="3310444"/>
                    <a:pt x="71882" y="3184461"/>
                  </a:cubicBezTo>
                  <a:cubicBezTo>
                    <a:pt x="55626" y="3037776"/>
                    <a:pt x="40894" y="2890964"/>
                    <a:pt x="27813" y="2744025"/>
                  </a:cubicBezTo>
                  <a:cubicBezTo>
                    <a:pt x="14732" y="2232096"/>
                    <a:pt x="32004" y="2070459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7772192" y="18796"/>
                  </a:cubicBezTo>
                  <a:cubicBezTo>
                    <a:pt x="16764817" y="17526"/>
                    <a:pt x="17030374" y="10541"/>
                    <a:pt x="17296059" y="5334"/>
                  </a:cubicBezTo>
                  <a:cubicBezTo>
                    <a:pt x="17569743" y="0"/>
                    <a:pt x="17843428" y="5334"/>
                    <a:pt x="18116985" y="10160"/>
                  </a:cubicBezTo>
                  <a:cubicBezTo>
                    <a:pt x="18394100" y="14986"/>
                    <a:pt x="18670707" y="13208"/>
                    <a:pt x="18947820" y="9144"/>
                  </a:cubicBezTo>
                  <a:cubicBezTo>
                    <a:pt x="19136669" y="6350"/>
                    <a:pt x="19382161" y="30734"/>
                    <a:pt x="19466233" y="230505"/>
                  </a:cubicBezTo>
                  <a:cubicBezTo>
                    <a:pt x="19490872" y="289052"/>
                    <a:pt x="19496968" y="353060"/>
                    <a:pt x="19498746" y="415925"/>
                  </a:cubicBezTo>
                  <a:cubicBezTo>
                    <a:pt x="19500904" y="488442"/>
                    <a:pt x="19500524" y="561086"/>
                    <a:pt x="19501285" y="633603"/>
                  </a:cubicBezTo>
                  <a:cubicBezTo>
                    <a:pt x="19502811" y="781558"/>
                    <a:pt x="19468139" y="1194054"/>
                    <a:pt x="19469790" y="1646060"/>
                  </a:cubicBezTo>
                  <a:cubicBezTo>
                    <a:pt x="19472965" y="2805239"/>
                    <a:pt x="19512336" y="2838767"/>
                    <a:pt x="19515384" y="3136709"/>
                  </a:cubicBezTo>
                  <a:cubicBezTo>
                    <a:pt x="19516779" y="3271837"/>
                    <a:pt x="19524655" y="3409631"/>
                    <a:pt x="19499889" y="3543236"/>
                  </a:cubicBezTo>
                  <a:close/>
                </a:path>
              </a:pathLst>
            </a:custGeom>
            <a:solidFill>
              <a:srgbClr val="F0BA7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639137" y="5222944"/>
            <a:ext cx="71250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Identify the most impactful health and lifestyle factors.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9137" y="7369921"/>
            <a:ext cx="71250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Offer personalized recommendations for anemia prevention.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733751"/>
            <a:ext cx="5734591" cy="14877478"/>
          </a:xfrm>
          <a:custGeom>
            <a:avLst/>
            <a:gdLst/>
            <a:ahLst/>
            <a:cxnLst/>
            <a:rect l="l" t="t" r="r" b="b"/>
            <a:pathLst>
              <a:path w="5734591" h="14877478">
                <a:moveTo>
                  <a:pt x="0" y="0"/>
                </a:moveTo>
                <a:lnTo>
                  <a:pt x="5734591" y="0"/>
                </a:lnTo>
                <a:lnTo>
                  <a:pt x="5734591" y="14877478"/>
                </a:lnTo>
                <a:lnTo>
                  <a:pt x="0" y="14877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959763">
            <a:off x="-2022697" y="-247590"/>
            <a:ext cx="5316982" cy="2919507"/>
          </a:xfrm>
          <a:custGeom>
            <a:avLst/>
            <a:gdLst/>
            <a:ahLst/>
            <a:cxnLst/>
            <a:rect l="l" t="t" r="r" b="b"/>
            <a:pathLst>
              <a:path w="5316982" h="2919507">
                <a:moveTo>
                  <a:pt x="0" y="0"/>
                </a:moveTo>
                <a:lnTo>
                  <a:pt x="5316982" y="0"/>
                </a:lnTo>
                <a:lnTo>
                  <a:pt x="5316982" y="2919507"/>
                </a:lnTo>
                <a:lnTo>
                  <a:pt x="0" y="2919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57286" y="3691776"/>
            <a:ext cx="2005663" cy="1783217"/>
          </a:xfrm>
          <a:custGeom>
            <a:avLst/>
            <a:gdLst/>
            <a:ahLst/>
            <a:cxnLst/>
            <a:rect l="l" t="t" r="r" b="b"/>
            <a:pathLst>
              <a:path w="2005663" h="1783217">
                <a:moveTo>
                  <a:pt x="0" y="0"/>
                </a:moveTo>
                <a:lnTo>
                  <a:pt x="2005664" y="0"/>
                </a:lnTo>
                <a:lnTo>
                  <a:pt x="2005664" y="1783217"/>
                </a:lnTo>
                <a:lnTo>
                  <a:pt x="0" y="1783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85597" y="300073"/>
            <a:ext cx="5916806" cy="1263612"/>
          </a:xfrm>
          <a:prstGeom prst="rect">
            <a:avLst/>
          </a:prstGeom>
          <a:solidFill>
            <a:srgbClr val="303F80"/>
          </a:solidFill>
        </p:spPr>
      </p:sp>
      <p:sp>
        <p:nvSpPr>
          <p:cNvPr id="3" name="TextBox 3"/>
          <p:cNvSpPr txBox="1"/>
          <p:nvPr/>
        </p:nvSpPr>
        <p:spPr>
          <a:xfrm>
            <a:off x="6673451" y="529792"/>
            <a:ext cx="4941097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759"/>
              </a:lnSpc>
            </a:pPr>
            <a:r>
              <a:rPr lang="en-US" sz="4799" b="1">
                <a:solidFill>
                  <a:srgbClr val="FFF8ED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Architecture</a:t>
            </a:r>
          </a:p>
        </p:txBody>
      </p:sp>
      <p:sp>
        <p:nvSpPr>
          <p:cNvPr id="4" name="Freeform 4"/>
          <p:cNvSpPr/>
          <p:nvPr/>
        </p:nvSpPr>
        <p:spPr>
          <a:xfrm rot="-544625">
            <a:off x="-898377" y="-940485"/>
            <a:ext cx="5316982" cy="2919507"/>
          </a:xfrm>
          <a:custGeom>
            <a:avLst/>
            <a:gdLst/>
            <a:ahLst/>
            <a:cxnLst/>
            <a:rect l="l" t="t" r="r" b="b"/>
            <a:pathLst>
              <a:path w="5316982" h="2919507">
                <a:moveTo>
                  <a:pt x="0" y="0"/>
                </a:moveTo>
                <a:lnTo>
                  <a:pt x="5316983" y="0"/>
                </a:lnTo>
                <a:lnTo>
                  <a:pt x="5316983" y="2919506"/>
                </a:lnTo>
                <a:lnTo>
                  <a:pt x="0" y="291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91300" y="8563504"/>
            <a:ext cx="2328674" cy="2070403"/>
          </a:xfrm>
          <a:custGeom>
            <a:avLst/>
            <a:gdLst/>
            <a:ahLst/>
            <a:cxnLst/>
            <a:rect l="l" t="t" r="r" b="b"/>
            <a:pathLst>
              <a:path w="2328674" h="2070403">
                <a:moveTo>
                  <a:pt x="0" y="0"/>
                </a:moveTo>
                <a:lnTo>
                  <a:pt x="2328675" y="0"/>
                </a:lnTo>
                <a:lnTo>
                  <a:pt x="2328675" y="2070403"/>
                </a:lnTo>
                <a:lnTo>
                  <a:pt x="0" y="2070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91300" y="2060217"/>
            <a:ext cx="1824308" cy="1621976"/>
          </a:xfrm>
          <a:custGeom>
            <a:avLst/>
            <a:gdLst/>
            <a:ahLst/>
            <a:cxnLst/>
            <a:rect l="l" t="t" r="r" b="b"/>
            <a:pathLst>
              <a:path w="1824308" h="1621976">
                <a:moveTo>
                  <a:pt x="0" y="0"/>
                </a:moveTo>
                <a:lnTo>
                  <a:pt x="1824309" y="0"/>
                </a:lnTo>
                <a:lnTo>
                  <a:pt x="1824309" y="1621976"/>
                </a:lnTo>
                <a:lnTo>
                  <a:pt x="0" y="162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096856">
            <a:off x="13286584" y="8049616"/>
            <a:ext cx="5813856" cy="3541167"/>
          </a:xfrm>
          <a:custGeom>
            <a:avLst/>
            <a:gdLst/>
            <a:ahLst/>
            <a:cxnLst/>
            <a:rect l="l" t="t" r="r" b="b"/>
            <a:pathLst>
              <a:path w="5813856" h="3541167">
                <a:moveTo>
                  <a:pt x="0" y="0"/>
                </a:moveTo>
                <a:lnTo>
                  <a:pt x="5813856" y="0"/>
                </a:lnTo>
                <a:lnTo>
                  <a:pt x="5813856" y="3541166"/>
                </a:lnTo>
                <a:lnTo>
                  <a:pt x="0" y="35411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37010" y="748987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502703" y="1028700"/>
            <a:ext cx="3381617" cy="8229600"/>
          </a:xfrm>
          <a:custGeom>
            <a:avLst/>
            <a:gdLst/>
            <a:ahLst/>
            <a:cxnLst/>
            <a:rect l="l" t="t" r="r" b="b"/>
            <a:pathLst>
              <a:path w="3381617" h="8229600">
                <a:moveTo>
                  <a:pt x="3381618" y="0"/>
                </a:moveTo>
                <a:lnTo>
                  <a:pt x="0" y="0"/>
                </a:lnTo>
                <a:lnTo>
                  <a:pt x="0" y="8229600"/>
                </a:lnTo>
                <a:lnTo>
                  <a:pt x="3381618" y="8229600"/>
                </a:lnTo>
                <a:lnTo>
                  <a:pt x="338161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46381" y="4213302"/>
            <a:ext cx="4317334" cy="7046095"/>
          </a:xfrm>
          <a:custGeom>
            <a:avLst/>
            <a:gdLst/>
            <a:ahLst/>
            <a:cxnLst/>
            <a:rect l="l" t="t" r="r" b="b"/>
            <a:pathLst>
              <a:path w="4317334" h="7046095">
                <a:moveTo>
                  <a:pt x="0" y="0"/>
                </a:moveTo>
                <a:lnTo>
                  <a:pt x="4317334" y="0"/>
                </a:lnTo>
                <a:lnTo>
                  <a:pt x="4317334" y="7046094"/>
                </a:lnTo>
                <a:lnTo>
                  <a:pt x="0" y="70460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12" name="image7.png">
            <a:extLst>
              <a:ext uri="{FF2B5EF4-FFF2-40B4-BE49-F238E27FC236}">
                <a16:creationId xmlns:a16="http://schemas.microsoft.com/office/drawing/2014/main" id="{9EEB5223-514E-E3DA-B07F-7DD9DD157464}"/>
              </a:ext>
            </a:extLst>
          </p:cNvPr>
          <p:cNvPicPr/>
          <p:nvPr/>
        </p:nvPicPr>
        <p:blipFill>
          <a:blip r:embed="rId16"/>
          <a:srcRect/>
          <a:stretch>
            <a:fillRect/>
          </a:stretch>
        </p:blipFill>
        <p:spPr>
          <a:xfrm>
            <a:off x="4615608" y="1793405"/>
            <a:ext cx="8871792" cy="7464896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5660">
            <a:off x="-1607290" y="-753259"/>
            <a:ext cx="5813856" cy="3541167"/>
          </a:xfrm>
          <a:custGeom>
            <a:avLst/>
            <a:gdLst/>
            <a:ahLst/>
            <a:cxnLst/>
            <a:rect l="l" t="t" r="r" b="b"/>
            <a:pathLst>
              <a:path w="5813856" h="3541167">
                <a:moveTo>
                  <a:pt x="0" y="0"/>
                </a:moveTo>
                <a:lnTo>
                  <a:pt x="5813855" y="0"/>
                </a:lnTo>
                <a:lnTo>
                  <a:pt x="5813855" y="3541166"/>
                </a:lnTo>
                <a:lnTo>
                  <a:pt x="0" y="35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7586362" cy="8229600"/>
            <a:chOff x="0" y="0"/>
            <a:chExt cx="12895919" cy="13989346"/>
          </a:xfrm>
        </p:grpSpPr>
        <p:sp>
          <p:nvSpPr>
            <p:cNvPr id="4" name="Freeform 4"/>
            <p:cNvSpPr/>
            <p:nvPr/>
          </p:nvSpPr>
          <p:spPr>
            <a:xfrm>
              <a:off x="-19558" y="-6477"/>
              <a:ext cx="12934780" cy="14009667"/>
            </a:xfrm>
            <a:custGeom>
              <a:avLst/>
              <a:gdLst/>
              <a:ahLst/>
              <a:cxnLst/>
              <a:rect l="l" t="t" r="r" b="b"/>
              <a:pathLst>
                <a:path w="12934780" h="14009667">
                  <a:moveTo>
                    <a:pt x="12906078" y="10974690"/>
                  </a:moveTo>
                  <a:cubicBezTo>
                    <a:pt x="12891600" y="12801897"/>
                    <a:pt x="12864042" y="12914799"/>
                    <a:pt x="12819846" y="13018686"/>
                  </a:cubicBezTo>
                  <a:cubicBezTo>
                    <a:pt x="12787207" y="13095267"/>
                    <a:pt x="12742122" y="13166641"/>
                    <a:pt x="12696528" y="13236110"/>
                  </a:cubicBezTo>
                  <a:cubicBezTo>
                    <a:pt x="12597214" y="13387620"/>
                    <a:pt x="12489264" y="13548657"/>
                    <a:pt x="12343976" y="13659782"/>
                  </a:cubicBezTo>
                  <a:cubicBezTo>
                    <a:pt x="12160462" y="13799990"/>
                    <a:pt x="11931226" y="13867426"/>
                    <a:pt x="11705801" y="13901463"/>
                  </a:cubicBezTo>
                  <a:cubicBezTo>
                    <a:pt x="11444436" y="13940960"/>
                    <a:pt x="11179767" y="13938039"/>
                    <a:pt x="10916115" y="13944008"/>
                  </a:cubicBezTo>
                  <a:cubicBezTo>
                    <a:pt x="10645606" y="13950231"/>
                    <a:pt x="10375476" y="13966106"/>
                    <a:pt x="10105348" y="13980711"/>
                  </a:cubicBezTo>
                  <a:cubicBezTo>
                    <a:pt x="2582291" y="14009667"/>
                    <a:pt x="1825117" y="14000268"/>
                    <a:pt x="1292479" y="13930038"/>
                  </a:cubicBezTo>
                  <a:cubicBezTo>
                    <a:pt x="841502" y="13870601"/>
                    <a:pt x="587502" y="13760239"/>
                    <a:pt x="286639" y="13398416"/>
                  </a:cubicBezTo>
                  <a:cubicBezTo>
                    <a:pt x="151130" y="13235474"/>
                    <a:pt x="54610" y="13039006"/>
                    <a:pt x="28702" y="12827423"/>
                  </a:cubicBezTo>
                  <a:cubicBezTo>
                    <a:pt x="0" y="6628159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6606068" y="7620"/>
                  </a:cubicBezTo>
                  <a:cubicBezTo>
                    <a:pt x="10237682" y="0"/>
                    <a:pt x="10563183" y="39624"/>
                    <a:pt x="10839027" y="32004"/>
                  </a:cubicBezTo>
                  <a:cubicBezTo>
                    <a:pt x="11102678" y="24765"/>
                    <a:pt x="11447484" y="42672"/>
                    <a:pt x="11710120" y="72771"/>
                  </a:cubicBezTo>
                  <a:cubicBezTo>
                    <a:pt x="12145222" y="122428"/>
                    <a:pt x="12392237" y="161163"/>
                    <a:pt x="12643315" y="540258"/>
                  </a:cubicBezTo>
                  <a:cubicBezTo>
                    <a:pt x="12707324" y="638302"/>
                    <a:pt x="12764601" y="740664"/>
                    <a:pt x="12810321" y="848614"/>
                  </a:cubicBezTo>
                  <a:cubicBezTo>
                    <a:pt x="12896553" y="1052957"/>
                    <a:pt x="12934781" y="1273937"/>
                    <a:pt x="12906078" y="10974690"/>
                  </a:cubicBezTo>
                  <a:close/>
                </a:path>
              </a:pathLst>
            </a:custGeom>
            <a:solidFill>
              <a:srgbClr val="BFD0D8"/>
            </a:solidFill>
          </p:spPr>
        </p:sp>
      </p:grpSp>
      <p:sp>
        <p:nvSpPr>
          <p:cNvPr id="5" name="Freeform 5"/>
          <p:cNvSpPr/>
          <p:nvPr/>
        </p:nvSpPr>
        <p:spPr>
          <a:xfrm rot="10386276">
            <a:off x="13879792" y="8185780"/>
            <a:ext cx="5813856" cy="3541167"/>
          </a:xfrm>
          <a:custGeom>
            <a:avLst/>
            <a:gdLst/>
            <a:ahLst/>
            <a:cxnLst/>
            <a:rect l="l" t="t" r="r" b="b"/>
            <a:pathLst>
              <a:path w="5813856" h="3541167">
                <a:moveTo>
                  <a:pt x="0" y="0"/>
                </a:moveTo>
                <a:lnTo>
                  <a:pt x="5813856" y="0"/>
                </a:lnTo>
                <a:lnTo>
                  <a:pt x="5813856" y="3541166"/>
                </a:lnTo>
                <a:lnTo>
                  <a:pt x="0" y="354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44000" y="1028700"/>
            <a:ext cx="8115300" cy="3927296"/>
            <a:chOff x="0" y="0"/>
            <a:chExt cx="19498365" cy="9435986"/>
          </a:xfrm>
        </p:grpSpPr>
        <p:sp>
          <p:nvSpPr>
            <p:cNvPr id="7" name="Freeform 7"/>
            <p:cNvSpPr/>
            <p:nvPr/>
          </p:nvSpPr>
          <p:spPr>
            <a:xfrm>
              <a:off x="-19304" y="-3175"/>
              <a:ext cx="19524654" cy="9443734"/>
            </a:xfrm>
            <a:custGeom>
              <a:avLst/>
              <a:gdLst/>
              <a:ahLst/>
              <a:cxnLst/>
              <a:rect l="l" t="t" r="r" b="b"/>
              <a:pathLst>
                <a:path w="19524654" h="9443734">
                  <a:moveTo>
                    <a:pt x="19499889" y="8860041"/>
                  </a:moveTo>
                  <a:cubicBezTo>
                    <a:pt x="19478172" y="8977389"/>
                    <a:pt x="19429405" y="9128646"/>
                    <a:pt x="19344061" y="9212339"/>
                  </a:cubicBezTo>
                  <a:cubicBezTo>
                    <a:pt x="19158767" y="9393949"/>
                    <a:pt x="18792626" y="9413888"/>
                    <a:pt x="18385591" y="9390521"/>
                  </a:cubicBezTo>
                  <a:cubicBezTo>
                    <a:pt x="18093236" y="9373757"/>
                    <a:pt x="17890036" y="9416683"/>
                    <a:pt x="17597175" y="9419476"/>
                  </a:cubicBezTo>
                  <a:cubicBezTo>
                    <a:pt x="17298980" y="9422271"/>
                    <a:pt x="17163343" y="9423540"/>
                    <a:pt x="16865020" y="9426334"/>
                  </a:cubicBezTo>
                  <a:cubicBezTo>
                    <a:pt x="11529732" y="9429128"/>
                    <a:pt x="2587498" y="9431922"/>
                    <a:pt x="2289302" y="9434716"/>
                  </a:cubicBezTo>
                  <a:cubicBezTo>
                    <a:pt x="1995678" y="9437510"/>
                    <a:pt x="1701800" y="9443734"/>
                    <a:pt x="1408303" y="9433065"/>
                  </a:cubicBezTo>
                  <a:cubicBezTo>
                    <a:pt x="1260348" y="9427732"/>
                    <a:pt x="1112393" y="9417698"/>
                    <a:pt x="965454" y="9399918"/>
                  </a:cubicBezTo>
                  <a:cubicBezTo>
                    <a:pt x="844931" y="9385313"/>
                    <a:pt x="723900" y="9367279"/>
                    <a:pt x="607949" y="9330576"/>
                  </a:cubicBezTo>
                  <a:cubicBezTo>
                    <a:pt x="501777" y="9297048"/>
                    <a:pt x="399542" y="9247772"/>
                    <a:pt x="315849" y="9173350"/>
                  </a:cubicBezTo>
                  <a:cubicBezTo>
                    <a:pt x="227203" y="9094484"/>
                    <a:pt x="170053" y="8989327"/>
                    <a:pt x="135636" y="8876805"/>
                  </a:cubicBezTo>
                  <a:cubicBezTo>
                    <a:pt x="98425" y="8755139"/>
                    <a:pt x="85852" y="8627250"/>
                    <a:pt x="71882" y="8501266"/>
                  </a:cubicBezTo>
                  <a:cubicBezTo>
                    <a:pt x="55626" y="8354582"/>
                    <a:pt x="40894" y="8207770"/>
                    <a:pt x="27813" y="8060830"/>
                  </a:cubicBezTo>
                  <a:cubicBezTo>
                    <a:pt x="14732" y="5883396"/>
                    <a:pt x="32004" y="5097196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7772192" y="18796"/>
                  </a:cubicBezTo>
                  <a:cubicBezTo>
                    <a:pt x="16764817" y="17526"/>
                    <a:pt x="17030374" y="10541"/>
                    <a:pt x="17296059" y="5334"/>
                  </a:cubicBezTo>
                  <a:cubicBezTo>
                    <a:pt x="17569743" y="0"/>
                    <a:pt x="17843428" y="5334"/>
                    <a:pt x="18116985" y="10160"/>
                  </a:cubicBezTo>
                  <a:cubicBezTo>
                    <a:pt x="18394100" y="14986"/>
                    <a:pt x="18670707" y="13208"/>
                    <a:pt x="18947820" y="9144"/>
                  </a:cubicBezTo>
                  <a:cubicBezTo>
                    <a:pt x="19136669" y="6350"/>
                    <a:pt x="19382161" y="30734"/>
                    <a:pt x="19466233" y="230505"/>
                  </a:cubicBezTo>
                  <a:cubicBezTo>
                    <a:pt x="19490872" y="289052"/>
                    <a:pt x="19496968" y="353060"/>
                    <a:pt x="19498746" y="415925"/>
                  </a:cubicBezTo>
                  <a:cubicBezTo>
                    <a:pt x="19500904" y="488442"/>
                    <a:pt x="19500524" y="561086"/>
                    <a:pt x="19501285" y="633603"/>
                  </a:cubicBezTo>
                  <a:cubicBezTo>
                    <a:pt x="19502811" y="781558"/>
                    <a:pt x="19468139" y="1194054"/>
                    <a:pt x="19469790" y="3032914"/>
                  </a:cubicBezTo>
                  <a:cubicBezTo>
                    <a:pt x="19472965" y="8122045"/>
                    <a:pt x="19512336" y="8155572"/>
                    <a:pt x="19515384" y="8453514"/>
                  </a:cubicBezTo>
                  <a:cubicBezTo>
                    <a:pt x="19516779" y="8588642"/>
                    <a:pt x="19524655" y="8726437"/>
                    <a:pt x="19499889" y="8860041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5331004"/>
            <a:ext cx="8115300" cy="3927296"/>
            <a:chOff x="0" y="0"/>
            <a:chExt cx="19498365" cy="9435986"/>
          </a:xfrm>
        </p:grpSpPr>
        <p:sp>
          <p:nvSpPr>
            <p:cNvPr id="9" name="Freeform 9"/>
            <p:cNvSpPr/>
            <p:nvPr/>
          </p:nvSpPr>
          <p:spPr>
            <a:xfrm>
              <a:off x="-19304" y="-3175"/>
              <a:ext cx="19524654" cy="9443734"/>
            </a:xfrm>
            <a:custGeom>
              <a:avLst/>
              <a:gdLst/>
              <a:ahLst/>
              <a:cxnLst/>
              <a:rect l="l" t="t" r="r" b="b"/>
              <a:pathLst>
                <a:path w="19524654" h="9443734">
                  <a:moveTo>
                    <a:pt x="19499889" y="8860041"/>
                  </a:moveTo>
                  <a:cubicBezTo>
                    <a:pt x="19478172" y="8977389"/>
                    <a:pt x="19429405" y="9128646"/>
                    <a:pt x="19344061" y="9212339"/>
                  </a:cubicBezTo>
                  <a:cubicBezTo>
                    <a:pt x="19158767" y="9393949"/>
                    <a:pt x="18792626" y="9413888"/>
                    <a:pt x="18385591" y="9390521"/>
                  </a:cubicBezTo>
                  <a:cubicBezTo>
                    <a:pt x="18093236" y="9373757"/>
                    <a:pt x="17890036" y="9416683"/>
                    <a:pt x="17597175" y="9419476"/>
                  </a:cubicBezTo>
                  <a:cubicBezTo>
                    <a:pt x="17298980" y="9422271"/>
                    <a:pt x="17163343" y="9423540"/>
                    <a:pt x="16865020" y="9426334"/>
                  </a:cubicBezTo>
                  <a:cubicBezTo>
                    <a:pt x="11529732" y="9429128"/>
                    <a:pt x="2587498" y="9431922"/>
                    <a:pt x="2289302" y="9434716"/>
                  </a:cubicBezTo>
                  <a:cubicBezTo>
                    <a:pt x="1995678" y="9437510"/>
                    <a:pt x="1701800" y="9443734"/>
                    <a:pt x="1408303" y="9433065"/>
                  </a:cubicBezTo>
                  <a:cubicBezTo>
                    <a:pt x="1260348" y="9427732"/>
                    <a:pt x="1112393" y="9417698"/>
                    <a:pt x="965454" y="9399918"/>
                  </a:cubicBezTo>
                  <a:cubicBezTo>
                    <a:pt x="844931" y="9385313"/>
                    <a:pt x="723900" y="9367279"/>
                    <a:pt x="607949" y="9330576"/>
                  </a:cubicBezTo>
                  <a:cubicBezTo>
                    <a:pt x="501777" y="9297048"/>
                    <a:pt x="399542" y="9247772"/>
                    <a:pt x="315849" y="9173350"/>
                  </a:cubicBezTo>
                  <a:cubicBezTo>
                    <a:pt x="227203" y="9094484"/>
                    <a:pt x="170053" y="8989327"/>
                    <a:pt x="135636" y="8876805"/>
                  </a:cubicBezTo>
                  <a:cubicBezTo>
                    <a:pt x="98425" y="8755139"/>
                    <a:pt x="85852" y="8627250"/>
                    <a:pt x="71882" y="8501266"/>
                  </a:cubicBezTo>
                  <a:cubicBezTo>
                    <a:pt x="55626" y="8354582"/>
                    <a:pt x="40894" y="8207770"/>
                    <a:pt x="27813" y="8060830"/>
                  </a:cubicBezTo>
                  <a:cubicBezTo>
                    <a:pt x="14732" y="5883396"/>
                    <a:pt x="32004" y="5097196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7772192" y="18796"/>
                  </a:cubicBezTo>
                  <a:cubicBezTo>
                    <a:pt x="16764817" y="17526"/>
                    <a:pt x="17030374" y="10541"/>
                    <a:pt x="17296059" y="5334"/>
                  </a:cubicBezTo>
                  <a:cubicBezTo>
                    <a:pt x="17569743" y="0"/>
                    <a:pt x="17843428" y="5334"/>
                    <a:pt x="18116985" y="10160"/>
                  </a:cubicBezTo>
                  <a:cubicBezTo>
                    <a:pt x="18394100" y="14986"/>
                    <a:pt x="18670707" y="13208"/>
                    <a:pt x="18947820" y="9144"/>
                  </a:cubicBezTo>
                  <a:cubicBezTo>
                    <a:pt x="19136669" y="6350"/>
                    <a:pt x="19382161" y="30734"/>
                    <a:pt x="19466233" y="230505"/>
                  </a:cubicBezTo>
                  <a:cubicBezTo>
                    <a:pt x="19490872" y="289052"/>
                    <a:pt x="19496968" y="353060"/>
                    <a:pt x="19498746" y="415925"/>
                  </a:cubicBezTo>
                  <a:cubicBezTo>
                    <a:pt x="19500904" y="488442"/>
                    <a:pt x="19500524" y="561086"/>
                    <a:pt x="19501285" y="633603"/>
                  </a:cubicBezTo>
                  <a:cubicBezTo>
                    <a:pt x="19502811" y="781558"/>
                    <a:pt x="19468139" y="1194054"/>
                    <a:pt x="19469790" y="3032914"/>
                  </a:cubicBezTo>
                  <a:cubicBezTo>
                    <a:pt x="19472965" y="8122045"/>
                    <a:pt x="19512336" y="8155572"/>
                    <a:pt x="19515384" y="8453514"/>
                  </a:cubicBezTo>
                  <a:cubicBezTo>
                    <a:pt x="19516779" y="8588642"/>
                    <a:pt x="19524655" y="8726437"/>
                    <a:pt x="19499889" y="8860041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156169" y="1322724"/>
            <a:ext cx="1438912" cy="3339248"/>
          </a:xfrm>
          <a:custGeom>
            <a:avLst/>
            <a:gdLst/>
            <a:ahLst/>
            <a:cxnLst/>
            <a:rect l="l" t="t" r="r" b="b"/>
            <a:pathLst>
              <a:path w="1438912" h="3339248">
                <a:moveTo>
                  <a:pt x="0" y="0"/>
                </a:moveTo>
                <a:lnTo>
                  <a:pt x="1438912" y="0"/>
                </a:lnTo>
                <a:lnTo>
                  <a:pt x="1438912" y="3339248"/>
                </a:lnTo>
                <a:lnTo>
                  <a:pt x="0" y="3339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645088" flipH="1">
            <a:off x="11224409" y="3014374"/>
            <a:ext cx="590386" cy="1503298"/>
          </a:xfrm>
          <a:custGeom>
            <a:avLst/>
            <a:gdLst/>
            <a:ahLst/>
            <a:cxnLst/>
            <a:rect l="l" t="t" r="r" b="b"/>
            <a:pathLst>
              <a:path w="590386" h="1503298">
                <a:moveTo>
                  <a:pt x="590386" y="0"/>
                </a:moveTo>
                <a:lnTo>
                  <a:pt x="0" y="0"/>
                </a:lnTo>
                <a:lnTo>
                  <a:pt x="0" y="1503298"/>
                </a:lnTo>
                <a:lnTo>
                  <a:pt x="590386" y="1503298"/>
                </a:lnTo>
                <a:lnTo>
                  <a:pt x="590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09125" flipH="1">
            <a:off x="13555912" y="6963138"/>
            <a:ext cx="586364" cy="1160072"/>
          </a:xfrm>
          <a:custGeom>
            <a:avLst/>
            <a:gdLst/>
            <a:ahLst/>
            <a:cxnLst/>
            <a:rect l="l" t="t" r="r" b="b"/>
            <a:pathLst>
              <a:path w="586364" h="1160072">
                <a:moveTo>
                  <a:pt x="586364" y="0"/>
                </a:moveTo>
                <a:lnTo>
                  <a:pt x="0" y="0"/>
                </a:lnTo>
                <a:lnTo>
                  <a:pt x="0" y="1160072"/>
                </a:lnTo>
                <a:lnTo>
                  <a:pt x="586364" y="1160072"/>
                </a:lnTo>
                <a:lnTo>
                  <a:pt x="5863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1393413" y="1439888"/>
            <a:ext cx="403338" cy="1619240"/>
          </a:xfrm>
          <a:custGeom>
            <a:avLst/>
            <a:gdLst/>
            <a:ahLst/>
            <a:cxnLst/>
            <a:rect l="l" t="t" r="r" b="b"/>
            <a:pathLst>
              <a:path w="403338" h="1619240">
                <a:moveTo>
                  <a:pt x="0" y="0"/>
                </a:moveTo>
                <a:lnTo>
                  <a:pt x="403337" y="0"/>
                </a:lnTo>
                <a:lnTo>
                  <a:pt x="403337" y="1619239"/>
                </a:lnTo>
                <a:lnTo>
                  <a:pt x="0" y="1619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909359" y="3298764"/>
            <a:ext cx="5825045" cy="3689473"/>
            <a:chOff x="0" y="0"/>
            <a:chExt cx="7766726" cy="491929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611197"/>
              <a:ext cx="7766726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3F322B"/>
                  </a:solidFill>
                  <a:latin typeface="TT Rounds Neue"/>
                  <a:ea typeface="TT Rounds Neue"/>
                  <a:cs typeface="TT Rounds Neue"/>
                  <a:sym typeface="TT Rounds Neue"/>
                </a:rPr>
                <a:t>Data collected from Hero DMC Heart Institute (2017-2019).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52400"/>
              <a:ext cx="7766726" cy="300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00"/>
                </a:lnSpc>
              </a:pPr>
              <a:r>
                <a:rPr lang="en-US" sz="8500" b="1" spc="-85">
                  <a:solidFill>
                    <a:srgbClr val="303F80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Dataset Overview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404701" y="1885543"/>
            <a:ext cx="4668271" cy="218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 b="1">
                <a:solidFill>
                  <a:srgbClr val="3F322B"/>
                </a:solidFill>
                <a:latin typeface="TT Rounds Neue Bold"/>
                <a:ea typeface="TT Rounds Neue Bold"/>
                <a:cs typeface="TT Rounds Neue Bold"/>
                <a:sym typeface="TT Rounds Neue Bold"/>
              </a:rPr>
              <a:t>Patient Info:</a:t>
            </a:r>
            <a:r>
              <a:rPr lang="en-US" sz="27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 Age, gender, locality, health history (smoking, alcohol, diabetes), and health metrics (hemoglobin, TLC, platelets).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9137" y="6319581"/>
            <a:ext cx="4561414" cy="13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 b="1" i="1">
                <a:solidFill>
                  <a:srgbClr val="3F322B"/>
                </a:solidFill>
                <a:latin typeface="TT Rounds Neue Bold Italics"/>
                <a:ea typeface="TT Rounds Neue Bold Italics"/>
                <a:cs typeface="TT Rounds Neue Bold Italics"/>
                <a:sym typeface="TT Rounds Neue Bold Italics"/>
              </a:rPr>
              <a:t>Key Variables:</a:t>
            </a:r>
            <a:r>
              <a:rPr lang="en-US" sz="2700" i="1">
                <a:solidFill>
                  <a:srgbClr val="3F322B"/>
                </a:solidFill>
                <a:latin typeface="TT Rounds Neue Italics"/>
                <a:ea typeface="TT Rounds Neue Italics"/>
                <a:cs typeface="TT Rounds Neue Italics"/>
                <a:sym typeface="TT Rounds Neue Italics"/>
              </a:rPr>
              <a:t> 28 features including heart failure, STEMI, and anemia.</a:t>
            </a:r>
          </a:p>
        </p:txBody>
      </p:sp>
      <p:sp>
        <p:nvSpPr>
          <p:cNvPr id="19" name="Freeform 19"/>
          <p:cNvSpPr/>
          <p:nvPr/>
        </p:nvSpPr>
        <p:spPr>
          <a:xfrm rot="1590229">
            <a:off x="14456430" y="6093458"/>
            <a:ext cx="2270663" cy="2084881"/>
          </a:xfrm>
          <a:custGeom>
            <a:avLst/>
            <a:gdLst/>
            <a:ahLst/>
            <a:cxnLst/>
            <a:rect l="l" t="t" r="r" b="b"/>
            <a:pathLst>
              <a:path w="2270663" h="2084881">
                <a:moveTo>
                  <a:pt x="0" y="0"/>
                </a:moveTo>
                <a:lnTo>
                  <a:pt x="2270663" y="0"/>
                </a:lnTo>
                <a:lnTo>
                  <a:pt x="2270663" y="2084882"/>
                </a:lnTo>
                <a:lnTo>
                  <a:pt x="0" y="20848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14755">
            <a:off x="13021512" y="-979219"/>
            <a:ext cx="6688877" cy="3672801"/>
          </a:xfrm>
          <a:custGeom>
            <a:avLst/>
            <a:gdLst/>
            <a:ahLst/>
            <a:cxnLst/>
            <a:rect l="l" t="t" r="r" b="b"/>
            <a:pathLst>
              <a:path w="6688877" h="3672801">
                <a:moveTo>
                  <a:pt x="0" y="0"/>
                </a:moveTo>
                <a:lnTo>
                  <a:pt x="6688876" y="0"/>
                </a:lnTo>
                <a:lnTo>
                  <a:pt x="6688876" y="3672801"/>
                </a:lnTo>
                <a:lnTo>
                  <a:pt x="0" y="367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6758" y="311988"/>
            <a:ext cx="4614484" cy="1752018"/>
            <a:chOff x="0" y="0"/>
            <a:chExt cx="7844077" cy="2978223"/>
          </a:xfrm>
        </p:grpSpPr>
        <p:sp>
          <p:nvSpPr>
            <p:cNvPr id="4" name="Freeform 4"/>
            <p:cNvSpPr/>
            <p:nvPr/>
          </p:nvSpPr>
          <p:spPr>
            <a:xfrm>
              <a:off x="-19558" y="-6477"/>
              <a:ext cx="7882939" cy="2998543"/>
            </a:xfrm>
            <a:custGeom>
              <a:avLst/>
              <a:gdLst/>
              <a:ahLst/>
              <a:cxnLst/>
              <a:rect l="l" t="t" r="r" b="b"/>
              <a:pathLst>
                <a:path w="7882939" h="2998543">
                  <a:moveTo>
                    <a:pt x="7854237" y="1650842"/>
                  </a:moveTo>
                  <a:cubicBezTo>
                    <a:pt x="7839759" y="1790773"/>
                    <a:pt x="7812200" y="1903676"/>
                    <a:pt x="7768004" y="2007561"/>
                  </a:cubicBezTo>
                  <a:cubicBezTo>
                    <a:pt x="7735365" y="2084143"/>
                    <a:pt x="7690280" y="2155517"/>
                    <a:pt x="7644687" y="2224986"/>
                  </a:cubicBezTo>
                  <a:cubicBezTo>
                    <a:pt x="7545373" y="2376496"/>
                    <a:pt x="7437423" y="2537533"/>
                    <a:pt x="7292135" y="2648658"/>
                  </a:cubicBezTo>
                  <a:cubicBezTo>
                    <a:pt x="7108621" y="2788865"/>
                    <a:pt x="6879385" y="2856302"/>
                    <a:pt x="6653960" y="2890339"/>
                  </a:cubicBezTo>
                  <a:cubicBezTo>
                    <a:pt x="6392595" y="2929836"/>
                    <a:pt x="6127927" y="2926915"/>
                    <a:pt x="5864275" y="2932884"/>
                  </a:cubicBezTo>
                  <a:cubicBezTo>
                    <a:pt x="5593765" y="2939107"/>
                    <a:pt x="5323635" y="2954982"/>
                    <a:pt x="5053507" y="2969587"/>
                  </a:cubicBezTo>
                  <a:cubicBezTo>
                    <a:pt x="2582291" y="2998543"/>
                    <a:pt x="1825117" y="2989145"/>
                    <a:pt x="1292479" y="2918914"/>
                  </a:cubicBezTo>
                  <a:cubicBezTo>
                    <a:pt x="841502" y="2859477"/>
                    <a:pt x="587502" y="2749115"/>
                    <a:pt x="286639" y="2387292"/>
                  </a:cubicBezTo>
                  <a:cubicBezTo>
                    <a:pt x="151130" y="2224351"/>
                    <a:pt x="54610" y="2027882"/>
                    <a:pt x="28702" y="1816299"/>
                  </a:cubicBezTo>
                  <a:cubicBezTo>
                    <a:pt x="0" y="1484154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3980038" y="7620"/>
                  </a:cubicBezTo>
                  <a:cubicBezTo>
                    <a:pt x="5185841" y="0"/>
                    <a:pt x="5511342" y="39624"/>
                    <a:pt x="5787186" y="32004"/>
                  </a:cubicBezTo>
                  <a:cubicBezTo>
                    <a:pt x="6050838" y="24765"/>
                    <a:pt x="6395643" y="42672"/>
                    <a:pt x="6658278" y="72771"/>
                  </a:cubicBezTo>
                  <a:cubicBezTo>
                    <a:pt x="7093380" y="122428"/>
                    <a:pt x="7340396" y="161163"/>
                    <a:pt x="7591474" y="540258"/>
                  </a:cubicBezTo>
                  <a:cubicBezTo>
                    <a:pt x="7655483" y="638302"/>
                    <a:pt x="7712760" y="740664"/>
                    <a:pt x="7758479" y="848614"/>
                  </a:cubicBezTo>
                  <a:cubicBezTo>
                    <a:pt x="7844712" y="1052957"/>
                    <a:pt x="7882939" y="1273937"/>
                    <a:pt x="7854237" y="1650842"/>
                  </a:cubicBezTo>
                  <a:close/>
                </a:path>
              </a:pathLst>
            </a:custGeom>
            <a:solidFill>
              <a:srgbClr val="DCE6BF"/>
            </a:solidFill>
          </p:spPr>
        </p:sp>
      </p:grpSp>
      <p:sp>
        <p:nvSpPr>
          <p:cNvPr id="5" name="Freeform 5"/>
          <p:cNvSpPr/>
          <p:nvPr/>
        </p:nvSpPr>
        <p:spPr>
          <a:xfrm rot="-9141786">
            <a:off x="-2720009" y="7566998"/>
            <a:ext cx="7828135" cy="4768046"/>
          </a:xfrm>
          <a:custGeom>
            <a:avLst/>
            <a:gdLst/>
            <a:ahLst/>
            <a:cxnLst/>
            <a:rect l="l" t="t" r="r" b="b"/>
            <a:pathLst>
              <a:path w="7828135" h="4768046">
                <a:moveTo>
                  <a:pt x="0" y="0"/>
                </a:moveTo>
                <a:lnTo>
                  <a:pt x="7828135" y="0"/>
                </a:lnTo>
                <a:lnTo>
                  <a:pt x="7828135" y="4768046"/>
                </a:lnTo>
                <a:lnTo>
                  <a:pt x="0" y="4768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0135" y="2474033"/>
            <a:ext cx="17527729" cy="7098730"/>
          </a:xfrm>
          <a:custGeom>
            <a:avLst/>
            <a:gdLst/>
            <a:ahLst/>
            <a:cxnLst/>
            <a:rect l="l" t="t" r="r" b="b"/>
            <a:pathLst>
              <a:path w="17527729" h="7098730">
                <a:moveTo>
                  <a:pt x="0" y="0"/>
                </a:moveTo>
                <a:lnTo>
                  <a:pt x="17527730" y="0"/>
                </a:lnTo>
                <a:lnTo>
                  <a:pt x="17527730" y="7098730"/>
                </a:lnTo>
                <a:lnTo>
                  <a:pt x="0" y="7098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08958" y="760637"/>
            <a:ext cx="3070084" cy="988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1" spc="-74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Dataset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60976" y="1028700"/>
            <a:ext cx="9998324" cy="3927296"/>
            <a:chOff x="0" y="0"/>
            <a:chExt cx="24022645" cy="9435986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24048933" cy="9443734"/>
            </a:xfrm>
            <a:custGeom>
              <a:avLst/>
              <a:gdLst/>
              <a:ahLst/>
              <a:cxnLst/>
              <a:rect l="l" t="t" r="r" b="b"/>
              <a:pathLst>
                <a:path w="24048933" h="9443734">
                  <a:moveTo>
                    <a:pt x="24024169" y="8860041"/>
                  </a:moveTo>
                  <a:cubicBezTo>
                    <a:pt x="24002452" y="8977389"/>
                    <a:pt x="23953683" y="9128646"/>
                    <a:pt x="23868340" y="9212339"/>
                  </a:cubicBezTo>
                  <a:cubicBezTo>
                    <a:pt x="23683047" y="9393949"/>
                    <a:pt x="23316905" y="9413888"/>
                    <a:pt x="22909871" y="9390521"/>
                  </a:cubicBezTo>
                  <a:cubicBezTo>
                    <a:pt x="22617517" y="9373757"/>
                    <a:pt x="22414317" y="9416683"/>
                    <a:pt x="22121454" y="9419476"/>
                  </a:cubicBezTo>
                  <a:cubicBezTo>
                    <a:pt x="21823258" y="9422271"/>
                    <a:pt x="21687623" y="9423540"/>
                    <a:pt x="21389300" y="9426334"/>
                  </a:cubicBezTo>
                  <a:cubicBezTo>
                    <a:pt x="14388256" y="9429128"/>
                    <a:pt x="2587498" y="9431922"/>
                    <a:pt x="2289302" y="9434716"/>
                  </a:cubicBezTo>
                  <a:cubicBezTo>
                    <a:pt x="1995678" y="9437510"/>
                    <a:pt x="1701800" y="9443734"/>
                    <a:pt x="1408303" y="9433065"/>
                  </a:cubicBezTo>
                  <a:cubicBezTo>
                    <a:pt x="1260348" y="9427732"/>
                    <a:pt x="1112393" y="9417698"/>
                    <a:pt x="965454" y="9399918"/>
                  </a:cubicBezTo>
                  <a:cubicBezTo>
                    <a:pt x="844931" y="9385313"/>
                    <a:pt x="723900" y="9367279"/>
                    <a:pt x="607949" y="9330576"/>
                  </a:cubicBezTo>
                  <a:cubicBezTo>
                    <a:pt x="501777" y="9297048"/>
                    <a:pt x="399542" y="9247772"/>
                    <a:pt x="315849" y="9173350"/>
                  </a:cubicBezTo>
                  <a:cubicBezTo>
                    <a:pt x="227203" y="9094484"/>
                    <a:pt x="170053" y="8989327"/>
                    <a:pt x="135636" y="8876805"/>
                  </a:cubicBezTo>
                  <a:cubicBezTo>
                    <a:pt x="98425" y="8755139"/>
                    <a:pt x="85852" y="8627250"/>
                    <a:pt x="71882" y="8501266"/>
                  </a:cubicBezTo>
                  <a:cubicBezTo>
                    <a:pt x="55626" y="8354582"/>
                    <a:pt x="40894" y="8207770"/>
                    <a:pt x="27813" y="8060830"/>
                  </a:cubicBezTo>
                  <a:cubicBezTo>
                    <a:pt x="14732" y="5883396"/>
                    <a:pt x="32004" y="5097196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9410532" y="18796"/>
                  </a:cubicBezTo>
                  <a:cubicBezTo>
                    <a:pt x="21289097" y="17526"/>
                    <a:pt x="21554655" y="10541"/>
                    <a:pt x="21820338" y="5334"/>
                  </a:cubicBezTo>
                  <a:cubicBezTo>
                    <a:pt x="22094023" y="0"/>
                    <a:pt x="22367707" y="5334"/>
                    <a:pt x="22641266" y="10160"/>
                  </a:cubicBezTo>
                  <a:cubicBezTo>
                    <a:pt x="22918379" y="14986"/>
                    <a:pt x="23194986" y="13208"/>
                    <a:pt x="23472100" y="9144"/>
                  </a:cubicBezTo>
                  <a:cubicBezTo>
                    <a:pt x="23660949" y="6350"/>
                    <a:pt x="23906440" y="30734"/>
                    <a:pt x="23990514" y="230505"/>
                  </a:cubicBezTo>
                  <a:cubicBezTo>
                    <a:pt x="24015152" y="289052"/>
                    <a:pt x="24021248" y="353060"/>
                    <a:pt x="24023026" y="415925"/>
                  </a:cubicBezTo>
                  <a:cubicBezTo>
                    <a:pt x="24025184" y="488442"/>
                    <a:pt x="24024803" y="561086"/>
                    <a:pt x="24025566" y="633603"/>
                  </a:cubicBezTo>
                  <a:cubicBezTo>
                    <a:pt x="24027090" y="781558"/>
                    <a:pt x="23992419" y="1194054"/>
                    <a:pt x="23994070" y="3032914"/>
                  </a:cubicBezTo>
                  <a:cubicBezTo>
                    <a:pt x="23997245" y="8122045"/>
                    <a:pt x="24036615" y="8155572"/>
                    <a:pt x="24039663" y="8453514"/>
                  </a:cubicBezTo>
                  <a:cubicBezTo>
                    <a:pt x="24041059" y="8588642"/>
                    <a:pt x="24048933" y="8726437"/>
                    <a:pt x="24024169" y="8860041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260976" y="5331004"/>
            <a:ext cx="9998324" cy="3927296"/>
            <a:chOff x="0" y="0"/>
            <a:chExt cx="24022645" cy="9435986"/>
          </a:xfrm>
        </p:grpSpPr>
        <p:sp>
          <p:nvSpPr>
            <p:cNvPr id="5" name="Freeform 5"/>
            <p:cNvSpPr/>
            <p:nvPr/>
          </p:nvSpPr>
          <p:spPr>
            <a:xfrm>
              <a:off x="-19304" y="-3175"/>
              <a:ext cx="24048933" cy="9443734"/>
            </a:xfrm>
            <a:custGeom>
              <a:avLst/>
              <a:gdLst/>
              <a:ahLst/>
              <a:cxnLst/>
              <a:rect l="l" t="t" r="r" b="b"/>
              <a:pathLst>
                <a:path w="24048933" h="9443734">
                  <a:moveTo>
                    <a:pt x="24024169" y="8860041"/>
                  </a:moveTo>
                  <a:cubicBezTo>
                    <a:pt x="24002452" y="8977389"/>
                    <a:pt x="23953683" y="9128646"/>
                    <a:pt x="23868340" y="9212339"/>
                  </a:cubicBezTo>
                  <a:cubicBezTo>
                    <a:pt x="23683047" y="9393949"/>
                    <a:pt x="23316905" y="9413888"/>
                    <a:pt x="22909871" y="9390521"/>
                  </a:cubicBezTo>
                  <a:cubicBezTo>
                    <a:pt x="22617517" y="9373757"/>
                    <a:pt x="22414317" y="9416683"/>
                    <a:pt x="22121454" y="9419476"/>
                  </a:cubicBezTo>
                  <a:cubicBezTo>
                    <a:pt x="21823258" y="9422271"/>
                    <a:pt x="21687623" y="9423540"/>
                    <a:pt x="21389300" y="9426334"/>
                  </a:cubicBezTo>
                  <a:cubicBezTo>
                    <a:pt x="14388256" y="9429128"/>
                    <a:pt x="2587498" y="9431922"/>
                    <a:pt x="2289302" y="9434716"/>
                  </a:cubicBezTo>
                  <a:cubicBezTo>
                    <a:pt x="1995678" y="9437510"/>
                    <a:pt x="1701800" y="9443734"/>
                    <a:pt x="1408303" y="9433065"/>
                  </a:cubicBezTo>
                  <a:cubicBezTo>
                    <a:pt x="1260348" y="9427732"/>
                    <a:pt x="1112393" y="9417698"/>
                    <a:pt x="965454" y="9399918"/>
                  </a:cubicBezTo>
                  <a:cubicBezTo>
                    <a:pt x="844931" y="9385313"/>
                    <a:pt x="723900" y="9367279"/>
                    <a:pt x="607949" y="9330576"/>
                  </a:cubicBezTo>
                  <a:cubicBezTo>
                    <a:pt x="501777" y="9297048"/>
                    <a:pt x="399542" y="9247772"/>
                    <a:pt x="315849" y="9173350"/>
                  </a:cubicBezTo>
                  <a:cubicBezTo>
                    <a:pt x="227203" y="9094484"/>
                    <a:pt x="170053" y="8989327"/>
                    <a:pt x="135636" y="8876805"/>
                  </a:cubicBezTo>
                  <a:cubicBezTo>
                    <a:pt x="98425" y="8755139"/>
                    <a:pt x="85852" y="8627250"/>
                    <a:pt x="71882" y="8501266"/>
                  </a:cubicBezTo>
                  <a:cubicBezTo>
                    <a:pt x="55626" y="8354582"/>
                    <a:pt x="40894" y="8207770"/>
                    <a:pt x="27813" y="8060830"/>
                  </a:cubicBezTo>
                  <a:cubicBezTo>
                    <a:pt x="14732" y="5883396"/>
                    <a:pt x="32004" y="5097196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9410532" y="18796"/>
                  </a:cubicBezTo>
                  <a:cubicBezTo>
                    <a:pt x="21289097" y="17526"/>
                    <a:pt x="21554655" y="10541"/>
                    <a:pt x="21820338" y="5334"/>
                  </a:cubicBezTo>
                  <a:cubicBezTo>
                    <a:pt x="22094023" y="0"/>
                    <a:pt x="22367707" y="5334"/>
                    <a:pt x="22641266" y="10160"/>
                  </a:cubicBezTo>
                  <a:cubicBezTo>
                    <a:pt x="22918379" y="14986"/>
                    <a:pt x="23194986" y="13208"/>
                    <a:pt x="23472100" y="9144"/>
                  </a:cubicBezTo>
                  <a:cubicBezTo>
                    <a:pt x="23660949" y="6350"/>
                    <a:pt x="23906440" y="30734"/>
                    <a:pt x="23990514" y="230505"/>
                  </a:cubicBezTo>
                  <a:cubicBezTo>
                    <a:pt x="24015152" y="289052"/>
                    <a:pt x="24021248" y="353060"/>
                    <a:pt x="24023026" y="415925"/>
                  </a:cubicBezTo>
                  <a:cubicBezTo>
                    <a:pt x="24025184" y="488442"/>
                    <a:pt x="24024803" y="561086"/>
                    <a:pt x="24025566" y="633603"/>
                  </a:cubicBezTo>
                  <a:cubicBezTo>
                    <a:pt x="24027090" y="781558"/>
                    <a:pt x="23992419" y="1194054"/>
                    <a:pt x="23994070" y="3032914"/>
                  </a:cubicBezTo>
                  <a:cubicBezTo>
                    <a:pt x="23997245" y="8122045"/>
                    <a:pt x="24036615" y="8155572"/>
                    <a:pt x="24039663" y="8453514"/>
                  </a:cubicBezTo>
                  <a:cubicBezTo>
                    <a:pt x="24041059" y="8588642"/>
                    <a:pt x="24048933" y="8726437"/>
                    <a:pt x="24024169" y="8860041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12879" y="1401595"/>
            <a:ext cx="3132682" cy="31326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712879" y="5752723"/>
            <a:ext cx="3132682" cy="31326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638300"/>
            <a:ext cx="5332099" cy="10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 spc="-75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Modules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045" y="2124038"/>
            <a:ext cx="6413740" cy="234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Load the dataset and clean missing values.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Convert categorical variables to numerical formats.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Split the dataset into training and test sets for validation. 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Tools Used: dplyr, Hmisc, caret.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21045" y="1552575"/>
            <a:ext cx="6566092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spc="-27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Step 1: Data Collection and Preprocessing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45560" y="6500118"/>
            <a:ext cx="6441576" cy="27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Generate descriptive statistics for each variable.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Analyze correlations between anemia and other factors (age, gender, lifestyle).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Identify trends across demographic groups.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Tools Used: ggplot2, corrplot, dplyr.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3F322B"/>
              </a:solidFill>
              <a:latin typeface="TT Rounds Neue"/>
              <a:ea typeface="TT Rounds Neue"/>
              <a:cs typeface="TT Rounds Neue"/>
              <a:sym typeface="TT Rounds Neu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845560" y="5800348"/>
            <a:ext cx="6441576" cy="72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spc="-27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Step 2: Exploratory Data Analysis</a:t>
            </a:r>
          </a:p>
          <a:p>
            <a:pPr algn="ctr">
              <a:lnSpc>
                <a:spcPts val="2799"/>
              </a:lnSpc>
            </a:pPr>
            <a:endParaRPr lang="en-US" sz="2799" b="1" spc="-27">
              <a:solidFill>
                <a:srgbClr val="303F8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</p:txBody>
      </p:sp>
      <p:sp>
        <p:nvSpPr>
          <p:cNvPr id="15" name="Freeform 15"/>
          <p:cNvSpPr/>
          <p:nvPr/>
        </p:nvSpPr>
        <p:spPr>
          <a:xfrm flipH="1">
            <a:off x="417079" y="3308948"/>
            <a:ext cx="6874183" cy="7457200"/>
          </a:xfrm>
          <a:custGeom>
            <a:avLst/>
            <a:gdLst/>
            <a:ahLst/>
            <a:cxnLst/>
            <a:rect l="l" t="t" r="r" b="b"/>
            <a:pathLst>
              <a:path w="6874183" h="7457200">
                <a:moveTo>
                  <a:pt x="6874183" y="0"/>
                </a:moveTo>
                <a:lnTo>
                  <a:pt x="0" y="0"/>
                </a:lnTo>
                <a:lnTo>
                  <a:pt x="0" y="7457200"/>
                </a:lnTo>
                <a:lnTo>
                  <a:pt x="6874183" y="7457200"/>
                </a:lnTo>
                <a:lnTo>
                  <a:pt x="68741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064557" y="3884678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172273" y="-227801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60976" y="1028700"/>
            <a:ext cx="9998324" cy="3927296"/>
            <a:chOff x="0" y="0"/>
            <a:chExt cx="24022645" cy="9435986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24048933" cy="9443734"/>
            </a:xfrm>
            <a:custGeom>
              <a:avLst/>
              <a:gdLst/>
              <a:ahLst/>
              <a:cxnLst/>
              <a:rect l="l" t="t" r="r" b="b"/>
              <a:pathLst>
                <a:path w="24048933" h="9443734">
                  <a:moveTo>
                    <a:pt x="24024169" y="8860041"/>
                  </a:moveTo>
                  <a:cubicBezTo>
                    <a:pt x="24002452" y="8977389"/>
                    <a:pt x="23953683" y="9128646"/>
                    <a:pt x="23868340" y="9212339"/>
                  </a:cubicBezTo>
                  <a:cubicBezTo>
                    <a:pt x="23683047" y="9393949"/>
                    <a:pt x="23316905" y="9413888"/>
                    <a:pt x="22909871" y="9390521"/>
                  </a:cubicBezTo>
                  <a:cubicBezTo>
                    <a:pt x="22617517" y="9373757"/>
                    <a:pt x="22414317" y="9416683"/>
                    <a:pt x="22121454" y="9419476"/>
                  </a:cubicBezTo>
                  <a:cubicBezTo>
                    <a:pt x="21823258" y="9422271"/>
                    <a:pt x="21687623" y="9423540"/>
                    <a:pt x="21389300" y="9426334"/>
                  </a:cubicBezTo>
                  <a:cubicBezTo>
                    <a:pt x="14388256" y="9429128"/>
                    <a:pt x="2587498" y="9431922"/>
                    <a:pt x="2289302" y="9434716"/>
                  </a:cubicBezTo>
                  <a:cubicBezTo>
                    <a:pt x="1995678" y="9437510"/>
                    <a:pt x="1701800" y="9443734"/>
                    <a:pt x="1408303" y="9433065"/>
                  </a:cubicBezTo>
                  <a:cubicBezTo>
                    <a:pt x="1260348" y="9427732"/>
                    <a:pt x="1112393" y="9417698"/>
                    <a:pt x="965454" y="9399918"/>
                  </a:cubicBezTo>
                  <a:cubicBezTo>
                    <a:pt x="844931" y="9385313"/>
                    <a:pt x="723900" y="9367279"/>
                    <a:pt x="607949" y="9330576"/>
                  </a:cubicBezTo>
                  <a:cubicBezTo>
                    <a:pt x="501777" y="9297048"/>
                    <a:pt x="399542" y="9247772"/>
                    <a:pt x="315849" y="9173350"/>
                  </a:cubicBezTo>
                  <a:cubicBezTo>
                    <a:pt x="227203" y="9094484"/>
                    <a:pt x="170053" y="8989327"/>
                    <a:pt x="135636" y="8876805"/>
                  </a:cubicBezTo>
                  <a:cubicBezTo>
                    <a:pt x="98425" y="8755139"/>
                    <a:pt x="85852" y="8627250"/>
                    <a:pt x="71882" y="8501266"/>
                  </a:cubicBezTo>
                  <a:cubicBezTo>
                    <a:pt x="55626" y="8354582"/>
                    <a:pt x="40894" y="8207770"/>
                    <a:pt x="27813" y="8060830"/>
                  </a:cubicBezTo>
                  <a:cubicBezTo>
                    <a:pt x="14732" y="5883396"/>
                    <a:pt x="32004" y="5097196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9410532" y="18796"/>
                  </a:cubicBezTo>
                  <a:cubicBezTo>
                    <a:pt x="21289097" y="17526"/>
                    <a:pt x="21554655" y="10541"/>
                    <a:pt x="21820338" y="5334"/>
                  </a:cubicBezTo>
                  <a:cubicBezTo>
                    <a:pt x="22094023" y="0"/>
                    <a:pt x="22367707" y="5334"/>
                    <a:pt x="22641266" y="10160"/>
                  </a:cubicBezTo>
                  <a:cubicBezTo>
                    <a:pt x="22918379" y="14986"/>
                    <a:pt x="23194986" y="13208"/>
                    <a:pt x="23472100" y="9144"/>
                  </a:cubicBezTo>
                  <a:cubicBezTo>
                    <a:pt x="23660949" y="6350"/>
                    <a:pt x="23906440" y="30734"/>
                    <a:pt x="23990514" y="230505"/>
                  </a:cubicBezTo>
                  <a:cubicBezTo>
                    <a:pt x="24015152" y="289052"/>
                    <a:pt x="24021248" y="353060"/>
                    <a:pt x="24023026" y="415925"/>
                  </a:cubicBezTo>
                  <a:cubicBezTo>
                    <a:pt x="24025184" y="488442"/>
                    <a:pt x="24024803" y="561086"/>
                    <a:pt x="24025566" y="633603"/>
                  </a:cubicBezTo>
                  <a:cubicBezTo>
                    <a:pt x="24027090" y="781558"/>
                    <a:pt x="23992419" y="1194054"/>
                    <a:pt x="23994070" y="3032914"/>
                  </a:cubicBezTo>
                  <a:cubicBezTo>
                    <a:pt x="23997245" y="8122045"/>
                    <a:pt x="24036615" y="8155572"/>
                    <a:pt x="24039663" y="8453514"/>
                  </a:cubicBezTo>
                  <a:cubicBezTo>
                    <a:pt x="24041059" y="8588642"/>
                    <a:pt x="24048933" y="8726437"/>
                    <a:pt x="24024169" y="8860041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260976" y="5331004"/>
            <a:ext cx="9998324" cy="3927296"/>
            <a:chOff x="0" y="0"/>
            <a:chExt cx="24022645" cy="9435986"/>
          </a:xfrm>
        </p:grpSpPr>
        <p:sp>
          <p:nvSpPr>
            <p:cNvPr id="5" name="Freeform 5"/>
            <p:cNvSpPr/>
            <p:nvPr/>
          </p:nvSpPr>
          <p:spPr>
            <a:xfrm>
              <a:off x="-19304" y="-3175"/>
              <a:ext cx="24048933" cy="9443734"/>
            </a:xfrm>
            <a:custGeom>
              <a:avLst/>
              <a:gdLst/>
              <a:ahLst/>
              <a:cxnLst/>
              <a:rect l="l" t="t" r="r" b="b"/>
              <a:pathLst>
                <a:path w="24048933" h="9443734">
                  <a:moveTo>
                    <a:pt x="24024169" y="8860041"/>
                  </a:moveTo>
                  <a:cubicBezTo>
                    <a:pt x="24002452" y="8977389"/>
                    <a:pt x="23953683" y="9128646"/>
                    <a:pt x="23868340" y="9212339"/>
                  </a:cubicBezTo>
                  <a:cubicBezTo>
                    <a:pt x="23683047" y="9393949"/>
                    <a:pt x="23316905" y="9413888"/>
                    <a:pt x="22909871" y="9390521"/>
                  </a:cubicBezTo>
                  <a:cubicBezTo>
                    <a:pt x="22617517" y="9373757"/>
                    <a:pt x="22414317" y="9416683"/>
                    <a:pt x="22121454" y="9419476"/>
                  </a:cubicBezTo>
                  <a:cubicBezTo>
                    <a:pt x="21823258" y="9422271"/>
                    <a:pt x="21687623" y="9423540"/>
                    <a:pt x="21389300" y="9426334"/>
                  </a:cubicBezTo>
                  <a:cubicBezTo>
                    <a:pt x="14388256" y="9429128"/>
                    <a:pt x="2587498" y="9431922"/>
                    <a:pt x="2289302" y="9434716"/>
                  </a:cubicBezTo>
                  <a:cubicBezTo>
                    <a:pt x="1995678" y="9437510"/>
                    <a:pt x="1701800" y="9443734"/>
                    <a:pt x="1408303" y="9433065"/>
                  </a:cubicBezTo>
                  <a:cubicBezTo>
                    <a:pt x="1260348" y="9427732"/>
                    <a:pt x="1112393" y="9417698"/>
                    <a:pt x="965454" y="9399918"/>
                  </a:cubicBezTo>
                  <a:cubicBezTo>
                    <a:pt x="844931" y="9385313"/>
                    <a:pt x="723900" y="9367279"/>
                    <a:pt x="607949" y="9330576"/>
                  </a:cubicBezTo>
                  <a:cubicBezTo>
                    <a:pt x="501777" y="9297048"/>
                    <a:pt x="399542" y="9247772"/>
                    <a:pt x="315849" y="9173350"/>
                  </a:cubicBezTo>
                  <a:cubicBezTo>
                    <a:pt x="227203" y="9094484"/>
                    <a:pt x="170053" y="8989327"/>
                    <a:pt x="135636" y="8876805"/>
                  </a:cubicBezTo>
                  <a:cubicBezTo>
                    <a:pt x="98425" y="8755139"/>
                    <a:pt x="85852" y="8627250"/>
                    <a:pt x="71882" y="8501266"/>
                  </a:cubicBezTo>
                  <a:cubicBezTo>
                    <a:pt x="55626" y="8354582"/>
                    <a:pt x="40894" y="8207770"/>
                    <a:pt x="27813" y="8060830"/>
                  </a:cubicBezTo>
                  <a:cubicBezTo>
                    <a:pt x="14732" y="5883396"/>
                    <a:pt x="32004" y="5097196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9410532" y="18796"/>
                  </a:cubicBezTo>
                  <a:cubicBezTo>
                    <a:pt x="21289097" y="17526"/>
                    <a:pt x="21554655" y="10541"/>
                    <a:pt x="21820338" y="5334"/>
                  </a:cubicBezTo>
                  <a:cubicBezTo>
                    <a:pt x="22094023" y="0"/>
                    <a:pt x="22367707" y="5334"/>
                    <a:pt x="22641266" y="10160"/>
                  </a:cubicBezTo>
                  <a:cubicBezTo>
                    <a:pt x="22918379" y="14986"/>
                    <a:pt x="23194986" y="13208"/>
                    <a:pt x="23472100" y="9144"/>
                  </a:cubicBezTo>
                  <a:cubicBezTo>
                    <a:pt x="23660949" y="6350"/>
                    <a:pt x="23906440" y="30734"/>
                    <a:pt x="23990514" y="230505"/>
                  </a:cubicBezTo>
                  <a:cubicBezTo>
                    <a:pt x="24015152" y="289052"/>
                    <a:pt x="24021248" y="353060"/>
                    <a:pt x="24023026" y="415925"/>
                  </a:cubicBezTo>
                  <a:cubicBezTo>
                    <a:pt x="24025184" y="488442"/>
                    <a:pt x="24024803" y="561086"/>
                    <a:pt x="24025566" y="633603"/>
                  </a:cubicBezTo>
                  <a:cubicBezTo>
                    <a:pt x="24027090" y="781558"/>
                    <a:pt x="23992419" y="1194054"/>
                    <a:pt x="23994070" y="3032914"/>
                  </a:cubicBezTo>
                  <a:cubicBezTo>
                    <a:pt x="23997245" y="8122045"/>
                    <a:pt x="24036615" y="8155572"/>
                    <a:pt x="24039663" y="8453514"/>
                  </a:cubicBezTo>
                  <a:cubicBezTo>
                    <a:pt x="24041059" y="8588642"/>
                    <a:pt x="24048933" y="8726437"/>
                    <a:pt x="24024169" y="8860041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638300"/>
            <a:ext cx="5332099" cy="10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 spc="-75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Modules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12879" y="1426007"/>
            <a:ext cx="3132682" cy="31326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712879" y="5752723"/>
            <a:ext cx="3132682" cy="313268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845560" y="2371008"/>
            <a:ext cx="6413740" cy="234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Use statistical techniques to evaluate the most influential features affecting anemia.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Select features using feature importance metrics.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Tools Used: randomForest, caret.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3F322B"/>
              </a:solidFill>
              <a:latin typeface="TT Rounds Neue"/>
              <a:ea typeface="TT Rounds Neue"/>
              <a:cs typeface="TT Rounds Neue"/>
              <a:sym typeface="TT Rounds Neu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45560" y="1700532"/>
            <a:ext cx="6413740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spc="-27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Step 3: Feature Selection and Engineering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45560" y="6759685"/>
            <a:ext cx="6440948" cy="234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Train models including Random Forest, Decision Trees, and Logistic Regression.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Evaluate models using metrics like accuracy, precision, recall, and F1-score.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Tools Used: randomForest, caret.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3F322B"/>
              </a:solidFill>
              <a:latin typeface="TT Rounds Neue"/>
              <a:ea typeface="TT Rounds Neue"/>
              <a:cs typeface="TT Rounds Neue"/>
              <a:sym typeface="TT Rounds Neu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90878" y="6240890"/>
            <a:ext cx="6123104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spc="-27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Step 4: Model Development and Training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82466" y="3255892"/>
            <a:ext cx="5072987" cy="6298291"/>
          </a:xfrm>
          <a:custGeom>
            <a:avLst/>
            <a:gdLst/>
            <a:ahLst/>
            <a:cxnLst/>
            <a:rect l="l" t="t" r="r" b="b"/>
            <a:pathLst>
              <a:path w="5072987" h="6298291">
                <a:moveTo>
                  <a:pt x="0" y="0"/>
                </a:moveTo>
                <a:lnTo>
                  <a:pt x="5072987" y="0"/>
                </a:lnTo>
                <a:lnTo>
                  <a:pt x="5072987" y="6298291"/>
                </a:lnTo>
                <a:lnTo>
                  <a:pt x="0" y="6298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226770" y="9258300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924028" y="0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4" y="0"/>
                </a:lnTo>
                <a:lnTo>
                  <a:pt x="1832654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60976" y="1028700"/>
            <a:ext cx="9998324" cy="3927296"/>
            <a:chOff x="0" y="0"/>
            <a:chExt cx="24022645" cy="9435986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24048933" cy="9443734"/>
            </a:xfrm>
            <a:custGeom>
              <a:avLst/>
              <a:gdLst/>
              <a:ahLst/>
              <a:cxnLst/>
              <a:rect l="l" t="t" r="r" b="b"/>
              <a:pathLst>
                <a:path w="24048933" h="9443734">
                  <a:moveTo>
                    <a:pt x="24024169" y="8860041"/>
                  </a:moveTo>
                  <a:cubicBezTo>
                    <a:pt x="24002452" y="8977389"/>
                    <a:pt x="23953683" y="9128646"/>
                    <a:pt x="23868340" y="9212339"/>
                  </a:cubicBezTo>
                  <a:cubicBezTo>
                    <a:pt x="23683047" y="9393949"/>
                    <a:pt x="23316905" y="9413888"/>
                    <a:pt x="22909871" y="9390521"/>
                  </a:cubicBezTo>
                  <a:cubicBezTo>
                    <a:pt x="22617517" y="9373757"/>
                    <a:pt x="22414317" y="9416683"/>
                    <a:pt x="22121454" y="9419476"/>
                  </a:cubicBezTo>
                  <a:cubicBezTo>
                    <a:pt x="21823258" y="9422271"/>
                    <a:pt x="21687623" y="9423540"/>
                    <a:pt x="21389300" y="9426334"/>
                  </a:cubicBezTo>
                  <a:cubicBezTo>
                    <a:pt x="14388256" y="9429128"/>
                    <a:pt x="2587498" y="9431922"/>
                    <a:pt x="2289302" y="9434716"/>
                  </a:cubicBezTo>
                  <a:cubicBezTo>
                    <a:pt x="1995678" y="9437510"/>
                    <a:pt x="1701800" y="9443734"/>
                    <a:pt x="1408303" y="9433065"/>
                  </a:cubicBezTo>
                  <a:cubicBezTo>
                    <a:pt x="1260348" y="9427732"/>
                    <a:pt x="1112393" y="9417698"/>
                    <a:pt x="965454" y="9399918"/>
                  </a:cubicBezTo>
                  <a:cubicBezTo>
                    <a:pt x="844931" y="9385313"/>
                    <a:pt x="723900" y="9367279"/>
                    <a:pt x="607949" y="9330576"/>
                  </a:cubicBezTo>
                  <a:cubicBezTo>
                    <a:pt x="501777" y="9297048"/>
                    <a:pt x="399542" y="9247772"/>
                    <a:pt x="315849" y="9173350"/>
                  </a:cubicBezTo>
                  <a:cubicBezTo>
                    <a:pt x="227203" y="9094484"/>
                    <a:pt x="170053" y="8989327"/>
                    <a:pt x="135636" y="8876805"/>
                  </a:cubicBezTo>
                  <a:cubicBezTo>
                    <a:pt x="98425" y="8755139"/>
                    <a:pt x="85852" y="8627250"/>
                    <a:pt x="71882" y="8501266"/>
                  </a:cubicBezTo>
                  <a:cubicBezTo>
                    <a:pt x="55626" y="8354582"/>
                    <a:pt x="40894" y="8207770"/>
                    <a:pt x="27813" y="8060830"/>
                  </a:cubicBezTo>
                  <a:cubicBezTo>
                    <a:pt x="14732" y="5883396"/>
                    <a:pt x="32004" y="5097196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9410532" y="18796"/>
                  </a:cubicBezTo>
                  <a:cubicBezTo>
                    <a:pt x="21289097" y="17526"/>
                    <a:pt x="21554655" y="10541"/>
                    <a:pt x="21820338" y="5334"/>
                  </a:cubicBezTo>
                  <a:cubicBezTo>
                    <a:pt x="22094023" y="0"/>
                    <a:pt x="22367707" y="5334"/>
                    <a:pt x="22641266" y="10160"/>
                  </a:cubicBezTo>
                  <a:cubicBezTo>
                    <a:pt x="22918379" y="14986"/>
                    <a:pt x="23194986" y="13208"/>
                    <a:pt x="23472100" y="9144"/>
                  </a:cubicBezTo>
                  <a:cubicBezTo>
                    <a:pt x="23660949" y="6350"/>
                    <a:pt x="23906440" y="30734"/>
                    <a:pt x="23990514" y="230505"/>
                  </a:cubicBezTo>
                  <a:cubicBezTo>
                    <a:pt x="24015152" y="289052"/>
                    <a:pt x="24021248" y="353060"/>
                    <a:pt x="24023026" y="415925"/>
                  </a:cubicBezTo>
                  <a:cubicBezTo>
                    <a:pt x="24025184" y="488442"/>
                    <a:pt x="24024803" y="561086"/>
                    <a:pt x="24025566" y="633603"/>
                  </a:cubicBezTo>
                  <a:cubicBezTo>
                    <a:pt x="24027090" y="781558"/>
                    <a:pt x="23992419" y="1194054"/>
                    <a:pt x="23994070" y="3032914"/>
                  </a:cubicBezTo>
                  <a:cubicBezTo>
                    <a:pt x="23997245" y="8122045"/>
                    <a:pt x="24036615" y="8155572"/>
                    <a:pt x="24039663" y="8453514"/>
                  </a:cubicBezTo>
                  <a:cubicBezTo>
                    <a:pt x="24041059" y="8588642"/>
                    <a:pt x="24048933" y="8726437"/>
                    <a:pt x="24024169" y="8860041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574194" y="9043946"/>
            <a:ext cx="1832655" cy="1629396"/>
          </a:xfrm>
          <a:custGeom>
            <a:avLst/>
            <a:gdLst/>
            <a:ahLst/>
            <a:cxnLst/>
            <a:rect l="l" t="t" r="r" b="b"/>
            <a:pathLst>
              <a:path w="1832655" h="1629396">
                <a:moveTo>
                  <a:pt x="0" y="0"/>
                </a:moveTo>
                <a:lnTo>
                  <a:pt x="1832655" y="0"/>
                </a:lnTo>
                <a:lnTo>
                  <a:pt x="1832655" y="1629396"/>
                </a:lnTo>
                <a:lnTo>
                  <a:pt x="0" y="162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260976" y="5331004"/>
            <a:ext cx="9998324" cy="3927296"/>
            <a:chOff x="0" y="0"/>
            <a:chExt cx="24022645" cy="9435986"/>
          </a:xfrm>
        </p:grpSpPr>
        <p:sp>
          <p:nvSpPr>
            <p:cNvPr id="6" name="Freeform 6"/>
            <p:cNvSpPr/>
            <p:nvPr/>
          </p:nvSpPr>
          <p:spPr>
            <a:xfrm>
              <a:off x="-19304" y="-3175"/>
              <a:ext cx="24048933" cy="9443734"/>
            </a:xfrm>
            <a:custGeom>
              <a:avLst/>
              <a:gdLst/>
              <a:ahLst/>
              <a:cxnLst/>
              <a:rect l="l" t="t" r="r" b="b"/>
              <a:pathLst>
                <a:path w="24048933" h="9443734">
                  <a:moveTo>
                    <a:pt x="24024169" y="8860041"/>
                  </a:moveTo>
                  <a:cubicBezTo>
                    <a:pt x="24002452" y="8977389"/>
                    <a:pt x="23953683" y="9128646"/>
                    <a:pt x="23868340" y="9212339"/>
                  </a:cubicBezTo>
                  <a:cubicBezTo>
                    <a:pt x="23683047" y="9393949"/>
                    <a:pt x="23316905" y="9413888"/>
                    <a:pt x="22909871" y="9390521"/>
                  </a:cubicBezTo>
                  <a:cubicBezTo>
                    <a:pt x="22617517" y="9373757"/>
                    <a:pt x="22414317" y="9416683"/>
                    <a:pt x="22121454" y="9419476"/>
                  </a:cubicBezTo>
                  <a:cubicBezTo>
                    <a:pt x="21823258" y="9422271"/>
                    <a:pt x="21687623" y="9423540"/>
                    <a:pt x="21389300" y="9426334"/>
                  </a:cubicBezTo>
                  <a:cubicBezTo>
                    <a:pt x="14388256" y="9429128"/>
                    <a:pt x="2587498" y="9431922"/>
                    <a:pt x="2289302" y="9434716"/>
                  </a:cubicBezTo>
                  <a:cubicBezTo>
                    <a:pt x="1995678" y="9437510"/>
                    <a:pt x="1701800" y="9443734"/>
                    <a:pt x="1408303" y="9433065"/>
                  </a:cubicBezTo>
                  <a:cubicBezTo>
                    <a:pt x="1260348" y="9427732"/>
                    <a:pt x="1112393" y="9417698"/>
                    <a:pt x="965454" y="9399918"/>
                  </a:cubicBezTo>
                  <a:cubicBezTo>
                    <a:pt x="844931" y="9385313"/>
                    <a:pt x="723900" y="9367279"/>
                    <a:pt x="607949" y="9330576"/>
                  </a:cubicBezTo>
                  <a:cubicBezTo>
                    <a:pt x="501777" y="9297048"/>
                    <a:pt x="399542" y="9247772"/>
                    <a:pt x="315849" y="9173350"/>
                  </a:cubicBezTo>
                  <a:cubicBezTo>
                    <a:pt x="227203" y="9094484"/>
                    <a:pt x="170053" y="8989327"/>
                    <a:pt x="135636" y="8876805"/>
                  </a:cubicBezTo>
                  <a:cubicBezTo>
                    <a:pt x="98425" y="8755139"/>
                    <a:pt x="85852" y="8627250"/>
                    <a:pt x="71882" y="8501266"/>
                  </a:cubicBezTo>
                  <a:cubicBezTo>
                    <a:pt x="55626" y="8354582"/>
                    <a:pt x="40894" y="8207770"/>
                    <a:pt x="27813" y="8060830"/>
                  </a:cubicBezTo>
                  <a:cubicBezTo>
                    <a:pt x="14732" y="5883396"/>
                    <a:pt x="32004" y="5097196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9410532" y="18796"/>
                  </a:cubicBezTo>
                  <a:cubicBezTo>
                    <a:pt x="21289097" y="17526"/>
                    <a:pt x="21554655" y="10541"/>
                    <a:pt x="21820338" y="5334"/>
                  </a:cubicBezTo>
                  <a:cubicBezTo>
                    <a:pt x="22094023" y="0"/>
                    <a:pt x="22367707" y="5334"/>
                    <a:pt x="22641266" y="10160"/>
                  </a:cubicBezTo>
                  <a:cubicBezTo>
                    <a:pt x="22918379" y="14986"/>
                    <a:pt x="23194986" y="13208"/>
                    <a:pt x="23472100" y="9144"/>
                  </a:cubicBezTo>
                  <a:cubicBezTo>
                    <a:pt x="23660949" y="6350"/>
                    <a:pt x="23906440" y="30734"/>
                    <a:pt x="23990514" y="230505"/>
                  </a:cubicBezTo>
                  <a:cubicBezTo>
                    <a:pt x="24015152" y="289052"/>
                    <a:pt x="24021248" y="353060"/>
                    <a:pt x="24023026" y="415925"/>
                  </a:cubicBezTo>
                  <a:cubicBezTo>
                    <a:pt x="24025184" y="488442"/>
                    <a:pt x="24024803" y="561086"/>
                    <a:pt x="24025566" y="633603"/>
                  </a:cubicBezTo>
                  <a:cubicBezTo>
                    <a:pt x="24027090" y="781558"/>
                    <a:pt x="23992419" y="1194054"/>
                    <a:pt x="23994070" y="3032914"/>
                  </a:cubicBezTo>
                  <a:cubicBezTo>
                    <a:pt x="23997245" y="8122045"/>
                    <a:pt x="24036615" y="8155572"/>
                    <a:pt x="24039663" y="8453514"/>
                  </a:cubicBezTo>
                  <a:cubicBezTo>
                    <a:pt x="24041059" y="8588642"/>
                    <a:pt x="24048933" y="8726437"/>
                    <a:pt x="24024169" y="8860041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638300"/>
            <a:ext cx="5332099" cy="10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 spc="-75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Modules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12879" y="1401595"/>
            <a:ext cx="3132682" cy="31326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712879" y="5728311"/>
            <a:ext cx="3132682" cy="31326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r="-16666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845560" y="1994356"/>
            <a:ext cx="6413740" cy="296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Generate a confusion matrix to measure performance.</a:t>
            </a:r>
          </a:p>
          <a:p>
            <a:pPr marL="496571" lvl="1" indent="-248285" algn="l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Report on model metrics: accuracy, precision, recall, F1-score.</a:t>
            </a:r>
          </a:p>
          <a:p>
            <a:pPr marL="496571" lvl="1" indent="-248285" algn="l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Visualize feature importance (e.g., hemoglobin, urea, creatinine).</a:t>
            </a:r>
          </a:p>
          <a:p>
            <a:pPr marL="496571" lvl="1" indent="-248285" algn="l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Important Features: Hemoglobin, Urea, Creatinine, TLC.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70735" y="1449220"/>
            <a:ext cx="5963390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spc="-27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Step 5: Model Evaluation and Reporting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45560" y="6626996"/>
            <a:ext cx="6413740" cy="195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Strong correlation with urea and creatinine.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Hemoglobin has a strong negative correlation with anemia.</a:t>
            </a:r>
          </a:p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F322B"/>
                </a:solidFill>
                <a:latin typeface="TT Rounds Neue"/>
                <a:ea typeface="TT Rounds Neue"/>
                <a:cs typeface="TT Rounds Neue"/>
                <a:sym typeface="TT Rounds Neue"/>
              </a:rPr>
              <a:t>Highest risk of anemia in the 60+ age group.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23119" y="6089152"/>
            <a:ext cx="5458623" cy="36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spc="-27" dirty="0">
                <a:solidFill>
                  <a:srgbClr val="303F8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Step 6:  Forecasting and Insights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-344281" y="5470102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2282834" y="2647954"/>
            <a:ext cx="3815111" cy="7210690"/>
          </a:xfrm>
          <a:custGeom>
            <a:avLst/>
            <a:gdLst/>
            <a:ahLst/>
            <a:cxnLst/>
            <a:rect l="l" t="t" r="r" b="b"/>
            <a:pathLst>
              <a:path w="3815111" h="7210690">
                <a:moveTo>
                  <a:pt x="3815110" y="0"/>
                </a:moveTo>
                <a:lnTo>
                  <a:pt x="0" y="0"/>
                </a:lnTo>
                <a:lnTo>
                  <a:pt x="0" y="7210690"/>
                </a:lnTo>
                <a:lnTo>
                  <a:pt x="3815110" y="7210690"/>
                </a:lnTo>
                <a:lnTo>
                  <a:pt x="38151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71197" y="0"/>
            <a:ext cx="1626747" cy="1446326"/>
          </a:xfrm>
          <a:custGeom>
            <a:avLst/>
            <a:gdLst/>
            <a:ahLst/>
            <a:cxnLst/>
            <a:rect l="l" t="t" r="r" b="b"/>
            <a:pathLst>
              <a:path w="1626747" h="1446326">
                <a:moveTo>
                  <a:pt x="0" y="0"/>
                </a:moveTo>
                <a:lnTo>
                  <a:pt x="1626747" y="0"/>
                </a:lnTo>
                <a:lnTo>
                  <a:pt x="1626747" y="1446326"/>
                </a:lnTo>
                <a:lnTo>
                  <a:pt x="0" y="1446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1187</Words>
  <Application>Microsoft Office PowerPoint</Application>
  <PresentationFormat>Custom</PresentationFormat>
  <Paragraphs>198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TT Rounds Neue Bold Italics</vt:lpstr>
      <vt:lpstr>TT Rounds Condensed Bold</vt:lpstr>
      <vt:lpstr>TT Rounds Neue</vt:lpstr>
      <vt:lpstr>TT Rounds Neue Italics</vt:lpstr>
      <vt:lpstr>Arial</vt:lpstr>
      <vt:lpstr>Calibri</vt:lpstr>
      <vt:lpstr>TT Rounds Neue Bold</vt:lpstr>
      <vt:lpstr>TT Rounds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Cells in Detail</dc:title>
  <cp:lastModifiedBy>Koushik Vishnu D</cp:lastModifiedBy>
  <cp:revision>3</cp:revision>
  <dcterms:created xsi:type="dcterms:W3CDTF">2006-08-16T00:00:00Z</dcterms:created>
  <dcterms:modified xsi:type="dcterms:W3CDTF">2024-11-19T03:59:47Z</dcterms:modified>
  <dc:identifier>DAGUTo-Gv_k</dc:identifier>
</cp:coreProperties>
</file>